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3"/>
  </p:notesMasterIdLst>
  <p:sldIdLst>
    <p:sldId id="256" r:id="rId2"/>
    <p:sldId id="324" r:id="rId3"/>
    <p:sldId id="329" r:id="rId4"/>
    <p:sldId id="430" r:id="rId5"/>
    <p:sldId id="397" r:id="rId6"/>
    <p:sldId id="431" r:id="rId7"/>
    <p:sldId id="396" r:id="rId8"/>
    <p:sldId id="398" r:id="rId9"/>
    <p:sldId id="440" r:id="rId10"/>
    <p:sldId id="429" r:id="rId11"/>
    <p:sldId id="420" r:id="rId12"/>
    <p:sldId id="432" r:id="rId13"/>
    <p:sldId id="433" r:id="rId14"/>
    <p:sldId id="434" r:id="rId15"/>
    <p:sldId id="437" r:id="rId16"/>
    <p:sldId id="438" r:id="rId17"/>
    <p:sldId id="443" r:id="rId18"/>
    <p:sldId id="426" r:id="rId19"/>
    <p:sldId id="435" r:id="rId20"/>
    <p:sldId id="318" r:id="rId21"/>
    <p:sldId id="436" r:id="rId22"/>
    <p:sldId id="441" r:id="rId23"/>
    <p:sldId id="442" r:id="rId24"/>
    <p:sldId id="423" r:id="rId25"/>
    <p:sldId id="439" r:id="rId26"/>
    <p:sldId id="424" r:id="rId27"/>
    <p:sldId id="411" r:id="rId28"/>
    <p:sldId id="401" r:id="rId29"/>
    <p:sldId id="372" r:id="rId30"/>
    <p:sldId id="410" r:id="rId31"/>
    <p:sldId id="393"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0000"/>
    <a:srgbClr val="CC9F9F"/>
    <a:srgbClr val="C19F9F"/>
    <a:srgbClr val="000000"/>
    <a:srgbClr val="E5DCD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424" autoAdjust="0"/>
    <p:restoredTop sz="75040" autoAdjust="0"/>
  </p:normalViewPr>
  <p:slideViewPr>
    <p:cSldViewPr snapToGrid="0">
      <p:cViewPr varScale="1">
        <p:scale>
          <a:sx n="78" d="100"/>
          <a:sy n="78" d="100"/>
        </p:scale>
        <p:origin x="-1152" y="-104"/>
      </p:cViewPr>
      <p:guideLst>
        <p:guide orient="horz" pos="1483"/>
        <p:guide pos="1619"/>
      </p:guideLst>
    </p:cSldViewPr>
  </p:slideViewPr>
  <p:outlineViewPr>
    <p:cViewPr>
      <p:scale>
        <a:sx n="33" d="100"/>
        <a:sy n="33" d="100"/>
      </p:scale>
      <p:origin x="0" y="13712"/>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printerSettings" Target="printerSettings/printerSettings1.bin"/><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10.png>
</file>

<file path=ppt/media/image11.png>
</file>

<file path=ppt/media/image12.png>
</file>

<file path=ppt/media/image1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2A5000-0AE1-0A47-8B87-3AACB575AF9D}" type="datetimeFigureOut">
              <a:rPr lang="en-US" smtClean="0"/>
              <a:t>05/02/2014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A5C45C3-4D87-C042-8E9C-244A24B2E9C2}" type="slidenum">
              <a:rPr lang="en-US" smtClean="0"/>
              <a:t>‹#›</a:t>
            </a:fld>
            <a:endParaRPr lang="en-US"/>
          </a:p>
        </p:txBody>
      </p:sp>
    </p:spTree>
    <p:extLst>
      <p:ext uri="{BB962C8B-B14F-4D97-AF65-F5344CB8AC3E}">
        <p14:creationId xmlns:p14="http://schemas.microsoft.com/office/powerpoint/2010/main" val="5261779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I’m Jim Cresswell, I’m a developer working at the FT, currently focusing on automated test</a:t>
            </a:r>
            <a:r>
              <a:rPr lang="en-US" baseline="0" dirty="0" smtClean="0"/>
              <a:t>.</a:t>
            </a:r>
          </a:p>
          <a:p>
            <a:endParaRPr lang="en-US" baseline="0" dirty="0" smtClean="0"/>
          </a:p>
          <a:p>
            <a:r>
              <a:rPr lang="en-US" baseline="0" dirty="0" smtClean="0"/>
              <a:t>I’m going to talk a little bit about the FT, about FT Labs where I work, about testing and about the work we’ve done over the last 6 to improve our testing.</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a:t>
            </a:fld>
            <a:endParaRPr lang="en-US"/>
          </a:p>
        </p:txBody>
      </p:sp>
    </p:spTree>
    <p:extLst>
      <p:ext uri="{BB962C8B-B14F-4D97-AF65-F5344CB8AC3E}">
        <p14:creationId xmlns:p14="http://schemas.microsoft.com/office/powerpoint/2010/main" val="656262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There are lots of types of testing.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There are lots of types of testing I’m not going to talk about, security testing, performance testing, stress testing.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Generally unless I specify manual tests I am talking about automated tests.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I’m talking here</a:t>
            </a:r>
            <a:r>
              <a:rPr lang="en-US" baseline="0" dirty="0" smtClean="0"/>
              <a:t> about software quality </a:t>
            </a:r>
            <a:r>
              <a:rPr lang="en-US" baseline="0" dirty="0" smtClean="0"/>
              <a:t>testing, and </a:t>
            </a:r>
            <a:r>
              <a:rPr lang="en-US" baseline="0" dirty="0" smtClean="0"/>
              <a:t>with a particular focus on testing the functionality of the product – is the product doing what it is supposed to </a:t>
            </a:r>
            <a:r>
              <a:rPr lang="en-US" baseline="0" dirty="0" smtClean="0"/>
              <a:t>do, but with a focus on letting developers know when they have broken things as quickly as possible.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So how </a:t>
            </a:r>
            <a:r>
              <a:rPr lang="en-US" baseline="0" dirty="0" smtClean="0"/>
              <a:t>much of what type of testing should we do?</a:t>
            </a: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10</a:t>
            </a:fld>
            <a:endParaRPr lang="en-US"/>
          </a:p>
        </p:txBody>
      </p:sp>
    </p:spTree>
    <p:extLst>
      <p:ext uri="{BB962C8B-B14F-4D97-AF65-F5344CB8AC3E}">
        <p14:creationId xmlns:p14="http://schemas.microsoft.com/office/powerpoint/2010/main" val="2865466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a:t>
            </a:r>
            <a:r>
              <a:rPr lang="en-US" baseline="0" dirty="0" smtClean="0"/>
              <a:t> very broad brush answer is “take a look at the software testing pyramid”.</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11</a:t>
            </a:fld>
            <a:endParaRPr lang="en-US"/>
          </a:p>
        </p:txBody>
      </p:sp>
    </p:spTree>
    <p:extLst>
      <p:ext uri="{BB962C8B-B14F-4D97-AF65-F5344CB8AC3E}">
        <p14:creationId xmlns:p14="http://schemas.microsoft.com/office/powerpoint/2010/main" val="2038795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plenty of version of this</a:t>
            </a:r>
            <a:r>
              <a:rPr lang="en-US" dirty="0" smtClean="0"/>
              <a:t>.</a:t>
            </a:r>
          </a:p>
          <a:p>
            <a:endParaRPr lang="en-US" dirty="0" smtClean="0"/>
          </a:p>
          <a:p>
            <a:r>
              <a:rPr lang="en-US" dirty="0" smtClean="0"/>
              <a:t>The general idea is that you should do more of the faster to execute and cheaper to maintain automated unit testing and less of the slow to execute</a:t>
            </a:r>
            <a:r>
              <a:rPr lang="en-US" baseline="0" dirty="0" smtClean="0"/>
              <a:t> and quite probably more expensive to maintain manual testing with some amount of automated system-y testing in between.</a:t>
            </a:r>
          </a:p>
        </p:txBody>
      </p:sp>
      <p:sp>
        <p:nvSpPr>
          <p:cNvPr id="4" name="Slide Number Placeholder 3"/>
          <p:cNvSpPr>
            <a:spLocks noGrp="1"/>
          </p:cNvSpPr>
          <p:nvPr>
            <p:ph type="sldNum" sz="quarter" idx="10"/>
          </p:nvPr>
        </p:nvSpPr>
        <p:spPr/>
        <p:txBody>
          <a:bodyPr/>
          <a:lstStyle/>
          <a:p>
            <a:fld id="{FA5C45C3-4D87-C042-8E9C-244A24B2E9C2}" type="slidenum">
              <a:rPr lang="en-US" smtClean="0"/>
              <a:t>12</a:t>
            </a:fld>
            <a:endParaRPr lang="en-US"/>
          </a:p>
        </p:txBody>
      </p:sp>
    </p:spTree>
    <p:extLst>
      <p:ext uri="{BB962C8B-B14F-4D97-AF65-F5344CB8AC3E}">
        <p14:creationId xmlns:p14="http://schemas.microsoft.com/office/powerpoint/2010/main" val="863838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That’s one</a:t>
            </a:r>
            <a:r>
              <a:rPr lang="en-US" baseline="0" dirty="0" smtClean="0"/>
              <a:t> persons idea of an ideal, but what happens if you have been largely relying on manual testing with a few automated tests and suddenly someone decides that automation is cool now?</a:t>
            </a:r>
          </a:p>
          <a:p>
            <a:endParaRPr lang="en-US" baseline="0" dirty="0" smtClean="0"/>
          </a:p>
          <a:p>
            <a:r>
              <a:rPr lang="en-US" baseline="0" dirty="0" smtClean="0"/>
              <a:t>You get…</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13</a:t>
            </a:fld>
            <a:endParaRPr lang="en-US"/>
          </a:p>
        </p:txBody>
      </p:sp>
    </p:spTree>
    <p:extLst>
      <p:ext uri="{BB962C8B-B14F-4D97-AF65-F5344CB8AC3E}">
        <p14:creationId xmlns:p14="http://schemas.microsoft.com/office/powerpoint/2010/main" val="6622682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test ice-cream!</a:t>
            </a:r>
          </a:p>
          <a:p>
            <a:endParaRPr lang="en-US" dirty="0" smtClean="0"/>
          </a:p>
          <a:p>
            <a:r>
              <a:rPr lang="en-US" dirty="0" smtClean="0"/>
              <a:t>A </a:t>
            </a:r>
            <a:r>
              <a:rPr lang="en-US" dirty="0" smtClean="0"/>
              <a:t>beautiful cloud of manual</a:t>
            </a:r>
            <a:r>
              <a:rPr lang="en-US" baseline="0" dirty="0" smtClean="0"/>
              <a:t> testing, with some manual test that have been automated, a few software level tests thrown in their by the enthusiastic and </a:t>
            </a:r>
            <a:r>
              <a:rPr lang="en-US" baseline="0" dirty="0" smtClean="0"/>
              <a:t>some perhaps </a:t>
            </a:r>
            <a:r>
              <a:rPr lang="en-US" baseline="0" dirty="0" smtClean="0"/>
              <a:t>unit tests written by </a:t>
            </a:r>
            <a:r>
              <a:rPr lang="en-US" baseline="0" dirty="0" smtClean="0"/>
              <a:t>rebellious dreamers. Credit to </a:t>
            </a:r>
            <a:r>
              <a:rPr lang="en-US" baseline="0" dirty="0" err="1" smtClean="0"/>
              <a:t>Alister</a:t>
            </a:r>
            <a:r>
              <a:rPr lang="en-US" baseline="0" dirty="0" smtClean="0"/>
              <a:t> Scott for either coming up with or reporting the ice-cream metaphor.</a:t>
            </a:r>
            <a:endParaRPr lang="en-US" baseline="0" dirty="0" smtClean="0"/>
          </a:p>
          <a:p>
            <a:endParaRPr lang="en-US" baseline="0" dirty="0" smtClean="0"/>
          </a:p>
          <a:p>
            <a:r>
              <a:rPr lang="en-US" baseline="0" dirty="0" smtClean="0"/>
              <a:t>This arrangement is somewhat </a:t>
            </a:r>
            <a:r>
              <a:rPr lang="en-US" baseline="0" dirty="0" smtClean="0"/>
              <a:t>costly to maintain, somewhat slow to run, but a hell of a lot better than no automated tests at all, so if you have reached this point, good work! </a:t>
            </a:r>
            <a:r>
              <a:rPr lang="en-US" baseline="0" dirty="0" smtClean="0"/>
              <a:t>But you </a:t>
            </a:r>
            <a:r>
              <a:rPr lang="en-US" baseline="0" dirty="0" smtClean="0"/>
              <a:t>can go further</a:t>
            </a:r>
            <a:r>
              <a:rPr lang="en-US" baseline="0" dirty="0" smtClean="0"/>
              <a:t>.</a:t>
            </a:r>
          </a:p>
          <a:p>
            <a:endParaRPr lang="en-US" baseline="0" dirty="0" smtClean="0"/>
          </a:p>
          <a:p>
            <a:r>
              <a:rPr lang="en-US" baseline="0" dirty="0" smtClean="0"/>
              <a:t>For the FT app we actually have two test groups, the first one in house, and then a second stage at the FT main office which is effectively user acceptance testing which consists of further manual testing and automated testing or UAT with a visual regression test tool called Eggplant. My focus is on the testing that happens before the product gets to the UAT stage, my main goal is to support developers and bore the UAT team.</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14</a:t>
            </a:fld>
            <a:endParaRPr lang="en-US"/>
          </a:p>
        </p:txBody>
      </p:sp>
    </p:spTree>
    <p:extLst>
      <p:ext uri="{BB962C8B-B14F-4D97-AF65-F5344CB8AC3E}">
        <p14:creationId xmlns:p14="http://schemas.microsoft.com/office/powerpoint/2010/main" val="3115633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So what </a:t>
            </a:r>
            <a:r>
              <a:rPr lang="en-US" dirty="0" smtClean="0"/>
              <a:t>are the point of tests? </a:t>
            </a:r>
            <a:r>
              <a:rPr lang="en-US" dirty="0" smtClean="0"/>
              <a:t>From my current perspective </a:t>
            </a:r>
            <a:r>
              <a:rPr lang="en-US" dirty="0" smtClean="0"/>
              <a:t>I think there are </a:t>
            </a:r>
            <a:r>
              <a:rPr lang="en-US" dirty="0" smtClean="0"/>
              <a:t>broadly three </a:t>
            </a:r>
            <a:r>
              <a:rPr lang="en-US" dirty="0" smtClean="0"/>
              <a:t>points.</a:t>
            </a:r>
          </a:p>
        </p:txBody>
      </p:sp>
      <p:sp>
        <p:nvSpPr>
          <p:cNvPr id="4" name="Slide Number Placeholder 3"/>
          <p:cNvSpPr>
            <a:spLocks noGrp="1"/>
          </p:cNvSpPr>
          <p:nvPr>
            <p:ph type="sldNum" sz="quarter" idx="10"/>
          </p:nvPr>
        </p:nvSpPr>
        <p:spPr/>
        <p:txBody>
          <a:bodyPr/>
          <a:lstStyle/>
          <a:p>
            <a:fld id="{FA5C45C3-4D87-C042-8E9C-244A24B2E9C2}" type="slidenum">
              <a:rPr lang="en-US" smtClean="0"/>
              <a:t>15</a:t>
            </a:fld>
            <a:endParaRPr lang="en-US"/>
          </a:p>
        </p:txBody>
      </p:sp>
    </p:spTree>
    <p:extLst>
      <p:ext uri="{BB962C8B-B14F-4D97-AF65-F5344CB8AC3E}">
        <p14:creationId xmlns:p14="http://schemas.microsoft.com/office/powerpoint/2010/main" val="924665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Code design, fest developer feedback and broad regression testing.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first one I would say is up to developers as it’s largely an implementation methodology. I’m more focused on the second two.</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This </a:t>
            </a:r>
            <a:r>
              <a:rPr lang="en-US" baseline="0" dirty="0" smtClean="0"/>
              <a:t>is what I think today, I don’t guarantee I will still think this tomorrow.</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I’m not really trying to bore any manual testers. </a:t>
            </a:r>
            <a:r>
              <a:rPr lang="en-US" baseline="0" dirty="0" smtClean="0"/>
              <a:t>They should be given the kind of exploratory, intuitive, feeling based testing that only a human can do, because if your product has an API or a user interface then it’s humans that you are building for and humans that you want to keep happy.</a:t>
            </a:r>
          </a:p>
        </p:txBody>
      </p:sp>
      <p:sp>
        <p:nvSpPr>
          <p:cNvPr id="4" name="Slide Number Placeholder 3"/>
          <p:cNvSpPr>
            <a:spLocks noGrp="1"/>
          </p:cNvSpPr>
          <p:nvPr>
            <p:ph type="sldNum" sz="quarter" idx="10"/>
          </p:nvPr>
        </p:nvSpPr>
        <p:spPr/>
        <p:txBody>
          <a:bodyPr/>
          <a:lstStyle/>
          <a:p>
            <a:fld id="{FA5C45C3-4D87-C042-8E9C-244A24B2E9C2}" type="slidenum">
              <a:rPr lang="en-US" smtClean="0"/>
              <a:t>16</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For comparison here is a more general expression of what testing can be for, which perhaps covers aspects of testing which are not my immediate priorities at Labs, is the test quadrangle, first suggested by </a:t>
            </a:r>
            <a:r>
              <a:rPr lang="en-US" dirty="0" smtClean="0"/>
              <a:t>Brian </a:t>
            </a:r>
            <a:r>
              <a:rPr lang="en-US" dirty="0" err="1" smtClean="0"/>
              <a:t>Marick</a:t>
            </a: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Testing can support code design and refactoring and it can support critiquing the product. It can also test business requirements and technology or code requirements. I’d say that what we’ve done at Labs over the last 6 months has at least touched all those quadrants. For the physicists in the audience, I don’t think this is really an orthogonal basis set.</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17</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So where were</a:t>
            </a:r>
            <a:r>
              <a:rPr lang="en-US" baseline="0" dirty="0" smtClean="0"/>
              <a:t> we 6 months ago?</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18</a:t>
            </a:fld>
            <a:endParaRPr lang="en-US"/>
          </a:p>
        </p:txBody>
      </p:sp>
    </p:spTree>
    <p:extLst>
      <p:ext uri="{BB962C8B-B14F-4D97-AF65-F5344CB8AC3E}">
        <p14:creationId xmlns:p14="http://schemas.microsoft.com/office/powerpoint/2010/main" val="38134719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19</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Financial Times is a newspaper.</a:t>
            </a:r>
          </a:p>
          <a:p>
            <a:endParaRPr lang="en-US" baseline="0" dirty="0" smtClean="0"/>
          </a:p>
          <a:p>
            <a:r>
              <a:rPr lang="en-US" baseline="0" dirty="0" smtClean="0"/>
              <a:t>It has an average daily global audience across media of more than two million people.</a:t>
            </a:r>
          </a:p>
        </p:txBody>
      </p:sp>
      <p:sp>
        <p:nvSpPr>
          <p:cNvPr id="4" name="Slide Number Placeholder 3"/>
          <p:cNvSpPr>
            <a:spLocks noGrp="1"/>
          </p:cNvSpPr>
          <p:nvPr>
            <p:ph type="sldNum" sz="quarter" idx="10"/>
          </p:nvPr>
        </p:nvSpPr>
        <p:spPr/>
        <p:txBody>
          <a:bodyPr/>
          <a:lstStyle/>
          <a:p>
            <a:fld id="{FA5C45C3-4D87-C042-8E9C-244A24B2E9C2}" type="slidenum">
              <a:rPr lang="en-US" smtClean="0"/>
              <a:t>2</a:t>
            </a:fld>
            <a:endParaRPr lang="en-US"/>
          </a:p>
        </p:txBody>
      </p:sp>
    </p:spTree>
    <p:extLst>
      <p:ext uri="{BB962C8B-B14F-4D97-AF65-F5344CB8AC3E}">
        <p14:creationId xmlns:p14="http://schemas.microsoft.com/office/powerpoint/2010/main" val="22842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And how far have we come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20</a:t>
            </a:fld>
            <a:endParaRPr lang="en-US"/>
          </a:p>
        </p:txBody>
      </p:sp>
    </p:spTree>
    <p:extLst>
      <p:ext uri="{BB962C8B-B14F-4D97-AF65-F5344CB8AC3E}">
        <p14:creationId xmlns:p14="http://schemas.microsoft.com/office/powerpoint/2010/main" val="6622682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Manual tests </a:t>
            </a:r>
            <a:r>
              <a:rPr lang="en-US" dirty="0" smtClean="0"/>
              <a:t>– finding fewer issues, there is </a:t>
            </a:r>
            <a:r>
              <a:rPr lang="en-US" dirty="0" smtClean="0"/>
              <a:t>more time</a:t>
            </a:r>
            <a:r>
              <a:rPr lang="en-US" baseline="0" dirty="0" smtClean="0"/>
              <a:t> for exploratory testing </a:t>
            </a:r>
            <a:r>
              <a:rPr lang="en-US" baseline="0" dirty="0" smtClean="0"/>
              <a:t>and finding </a:t>
            </a:r>
            <a:r>
              <a:rPr lang="en-US" baseline="0" dirty="0" smtClean="0"/>
              <a:t>weird edge cases or asking questions like “how does the app feel?” – feeling is important, if the app feels sluggish or annoying in some ill defined way then users will put it down.</a:t>
            </a:r>
          </a:p>
          <a:p>
            <a:endParaRPr lang="en-US" baseline="0" dirty="0" smtClean="0"/>
          </a:p>
          <a:p>
            <a:r>
              <a:rPr lang="en-US" baseline="0" dirty="0" smtClean="0"/>
              <a:t>We have functional tests now, I will talk more about these in a moment.</a:t>
            </a:r>
          </a:p>
          <a:p>
            <a:endParaRPr lang="en-US" baseline="0" dirty="0" smtClean="0"/>
          </a:p>
          <a:p>
            <a:r>
              <a:rPr lang="en-US" baseline="0" dirty="0" smtClean="0"/>
              <a:t>Code </a:t>
            </a:r>
            <a:r>
              <a:rPr lang="en-US" baseline="0" dirty="0" smtClean="0"/>
              <a:t>tests – We have more than before, features are not considered complete until they are well tested. </a:t>
            </a:r>
            <a:r>
              <a:rPr lang="en-US" baseline="0" dirty="0" smtClean="0"/>
              <a:t>For those who are interested we use </a:t>
            </a:r>
            <a:r>
              <a:rPr lang="en-US" baseline="0" dirty="0" err="1" smtClean="0"/>
              <a:t>Phing</a:t>
            </a:r>
            <a:r>
              <a:rPr lang="en-US" baseline="0" dirty="0" smtClean="0"/>
              <a:t> and </a:t>
            </a:r>
            <a:r>
              <a:rPr lang="en-US" baseline="0" dirty="0" err="1" smtClean="0"/>
              <a:t>PHPUnit</a:t>
            </a:r>
            <a:r>
              <a:rPr lang="en-US" baseline="0" dirty="0" smtClean="0"/>
              <a:t> for PHP tests, Grunt and/or </a:t>
            </a:r>
            <a:r>
              <a:rPr lang="en-US" baseline="0" dirty="0" err="1" smtClean="0"/>
              <a:t>npm</a:t>
            </a:r>
            <a:r>
              <a:rPr lang="en-US" baseline="0" dirty="0" smtClean="0"/>
              <a:t> and </a:t>
            </a:r>
            <a:r>
              <a:rPr lang="en-US" baseline="0" dirty="0" err="1" smtClean="0"/>
              <a:t>buster.js</a:t>
            </a:r>
            <a:r>
              <a:rPr lang="en-US" baseline="0" dirty="0" smtClean="0"/>
              <a:t> for </a:t>
            </a:r>
            <a:r>
              <a:rPr lang="en-US" baseline="0" dirty="0" err="1" smtClean="0"/>
              <a:t>Javascript</a:t>
            </a:r>
            <a:r>
              <a:rPr lang="en-US" baseline="0" dirty="0" smtClean="0"/>
              <a:t> tests.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21</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As mentioned,</a:t>
            </a:r>
            <a:r>
              <a:rPr lang="en-US" baseline="0" dirty="0" smtClean="0"/>
              <a:t> a</a:t>
            </a:r>
            <a:r>
              <a:rPr lang="en-US" dirty="0" smtClean="0"/>
              <a:t> </a:t>
            </a:r>
            <a:r>
              <a:rPr lang="en-US" dirty="0" smtClean="0"/>
              <a:t>lot of the effort of the last 6 months</a:t>
            </a:r>
            <a:r>
              <a:rPr lang="en-US" baseline="0" dirty="0" smtClean="0"/>
              <a:t> has focused on creating a suite of automated functional tests.</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22</a:t>
            </a:fld>
            <a:endParaRPr lang="en-US"/>
          </a:p>
        </p:txBody>
      </p:sp>
    </p:spTree>
    <p:extLst>
      <p:ext uri="{BB962C8B-B14F-4D97-AF65-F5344CB8AC3E}">
        <p14:creationId xmlns:p14="http://schemas.microsoft.com/office/powerpoint/2010/main" val="14031478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functional tests use </a:t>
            </a:r>
            <a:r>
              <a:rPr lang="en-US" baseline="0" dirty="0" err="1" smtClean="0"/>
              <a:t>Webdriver</a:t>
            </a:r>
            <a:r>
              <a:rPr lang="en-US" baseline="0" dirty="0" smtClean="0"/>
              <a:t>, also known as Selenium 2, to exercise the app via its user interface and make sure things are as expected. </a:t>
            </a:r>
            <a:r>
              <a:rPr lang="en-US" baseline="0" dirty="0" err="1" smtClean="0"/>
              <a:t>Webdriver</a:t>
            </a:r>
            <a:r>
              <a:rPr lang="en-US" baseline="0" dirty="0" smtClean="0"/>
              <a:t> is a wonderful thing and I have linked to the docs in the slide.</a:t>
            </a:r>
          </a:p>
          <a:p>
            <a:endParaRPr lang="en-US" baseline="0" dirty="0" smtClean="0"/>
          </a:p>
          <a:p>
            <a:r>
              <a:rPr lang="en-US" baseline="0" dirty="0" smtClean="0"/>
              <a:t>We test in the browser, partially because most of the problems we find either manually or with automated tests are cross-platform, and partially because testing a web app or hybrid app on a device is hard – more about our aspirations in this area later.</a:t>
            </a:r>
          </a:p>
          <a:p>
            <a:endParaRPr lang="en-US" baseline="0" dirty="0" smtClean="0"/>
          </a:p>
          <a:p>
            <a:r>
              <a:rPr lang="en-US" baseline="0" dirty="0" smtClean="0"/>
              <a:t>The tests are written in Java but could just as easily have been written in JavaScript or Ruby or Python or even Perl. Java was chosen because that is the default implementation and tends to get the latest features first.</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23</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Actually one</a:t>
            </a:r>
            <a:r>
              <a:rPr lang="en-US" baseline="0" dirty="0" smtClean="0"/>
              <a:t> of the biggest things we have achieved in the last 6 months is changing when we run tests…</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24</a:t>
            </a:fld>
            <a:endParaRPr lang="en-US"/>
          </a:p>
        </p:txBody>
      </p:sp>
    </p:spTree>
    <p:extLst>
      <p:ext uri="{BB962C8B-B14F-4D97-AF65-F5344CB8AC3E}">
        <p14:creationId xmlns:p14="http://schemas.microsoft.com/office/powerpoint/2010/main" val="355769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Three main points</a:t>
            </a:r>
            <a:r>
              <a:rPr lang="en-US" baseline="0" dirty="0" smtClean="0"/>
              <a:t> of test.</a:t>
            </a:r>
          </a:p>
          <a:p>
            <a:endParaRPr lang="en-US" baseline="0" dirty="0" smtClean="0"/>
          </a:p>
          <a:p>
            <a:r>
              <a:rPr lang="en-US" baseline="0" dirty="0" smtClean="0"/>
              <a:t>Before a commit is merged into the main branch. If you aren’t familiar with version control of software the important point is that before we merge developer code into the main version of the code we make sure that the new code resulting from the merge would pass all the tests. We never merge code that would “break the build” – this prevents broken code form holding up others developers from merging the code they are working on. If you are familiar with version control and a </a:t>
            </a:r>
            <a:r>
              <a:rPr lang="en-US" baseline="0" dirty="0" err="1" smtClean="0"/>
              <a:t>github</a:t>
            </a:r>
            <a:r>
              <a:rPr lang="en-US" baseline="0" dirty="0" smtClean="0"/>
              <a:t> style workflow we test the potential merge product of pull-requests before accepting the request.</a:t>
            </a:r>
          </a:p>
          <a:p>
            <a:endParaRPr lang="en-US" baseline="0" dirty="0" smtClean="0"/>
          </a:p>
          <a:p>
            <a:r>
              <a:rPr lang="en-US" baseline="0" dirty="0" smtClean="0"/>
              <a:t>Whenever a change is merged to the main branch and at least hourly – partially to catch issues with infrastructure that were not caused by code changes.</a:t>
            </a:r>
            <a:endParaRPr lang="en-US" dirty="0" smtClean="0"/>
          </a:p>
          <a:p>
            <a:endParaRPr lang="en-US" dirty="0" smtClean="0"/>
          </a:p>
          <a:p>
            <a:r>
              <a:rPr lang="en-US" dirty="0" smtClean="0"/>
              <a:t>And, on the basis that there is no fundamental difference between testing and monitoring we also run</a:t>
            </a:r>
            <a:r>
              <a:rPr lang="en-US" baseline="0" dirty="0" smtClean="0"/>
              <a:t> the functional tests against live.</a:t>
            </a:r>
            <a:endParaRPr lang="en-US"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25</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26</a:t>
            </a:fld>
            <a:endParaRPr lang="en-US"/>
          </a:p>
        </p:txBody>
      </p:sp>
    </p:spTree>
    <p:extLst>
      <p:ext uri="{BB962C8B-B14F-4D97-AF65-F5344CB8AC3E}">
        <p14:creationId xmlns:p14="http://schemas.microsoft.com/office/powerpoint/2010/main" val="39268680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Continuous</a:t>
            </a:r>
            <a:r>
              <a:rPr lang="en-US" baseline="0" dirty="0" smtClean="0"/>
              <a:t> delivery</a:t>
            </a:r>
            <a:endParaRPr lang="en-US" dirty="0" smtClean="0"/>
          </a:p>
          <a:p>
            <a:endParaRPr lang="en-US" dirty="0" smtClean="0"/>
          </a:p>
          <a:p>
            <a:r>
              <a:rPr lang="en-US" dirty="0" smtClean="0"/>
              <a:t>Tooling for testing web</a:t>
            </a:r>
            <a:r>
              <a:rPr lang="en-US" baseline="0" dirty="0" smtClean="0"/>
              <a:t> apps and hybrid apps is appearing, </a:t>
            </a:r>
            <a:r>
              <a:rPr lang="en-US" baseline="0" dirty="0" err="1" smtClean="0"/>
              <a:t>appium</a:t>
            </a:r>
            <a:r>
              <a:rPr lang="en-US" baseline="0" dirty="0" smtClean="0"/>
              <a:t>, </a:t>
            </a:r>
            <a:r>
              <a:rPr lang="en-US" baseline="0" dirty="0" err="1" smtClean="0"/>
              <a:t>ios</a:t>
            </a:r>
            <a:r>
              <a:rPr lang="en-US" baseline="0" dirty="0" smtClean="0"/>
              <a:t>-driver, </a:t>
            </a:r>
            <a:r>
              <a:rPr lang="en-US" baseline="0" dirty="0" err="1" smtClean="0"/>
              <a:t>selendroid</a:t>
            </a:r>
            <a:r>
              <a:rPr lang="en-US" baseline="0" dirty="0" smtClean="0"/>
              <a:t>.</a:t>
            </a:r>
          </a:p>
          <a:p>
            <a:endParaRPr lang="en-US" baseline="0" dirty="0" smtClean="0"/>
          </a:p>
          <a:p>
            <a:r>
              <a:rPr lang="en-US" baseline="0" dirty="0" smtClean="0"/>
              <a:t>On save testing easy enough with task running software, e.g. Grunt for JS development.</a:t>
            </a:r>
            <a:endParaRPr lang="en-US"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27</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28</a:t>
            </a:fld>
            <a:endParaRPr lang="en-US"/>
          </a:p>
        </p:txBody>
      </p:sp>
    </p:spTree>
    <p:extLst>
      <p:ext uri="{BB962C8B-B14F-4D97-AF65-F5344CB8AC3E}">
        <p14:creationId xmlns:p14="http://schemas.microsoft.com/office/powerpoint/2010/main" val="9246653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Testing is good</a:t>
            </a:r>
            <a:r>
              <a:rPr lang="en-US" dirty="0" smtClean="0"/>
              <a:t>. You probably</a:t>
            </a:r>
            <a:r>
              <a:rPr lang="en-US" baseline="0" dirty="0" smtClean="0"/>
              <a:t> new that, but I think it helps to keep saying it.</a:t>
            </a:r>
            <a:endParaRPr lang="en-US" dirty="0" smtClean="0"/>
          </a:p>
          <a:p>
            <a:endParaRPr lang="en-US" dirty="0" smtClean="0"/>
          </a:p>
          <a:p>
            <a:r>
              <a:rPr lang="en-US" dirty="0" smtClean="0"/>
              <a:t>Automation is generally good. Consider the longer term repercussions</a:t>
            </a:r>
            <a:r>
              <a:rPr lang="en-US" baseline="0" dirty="0" smtClean="0"/>
              <a:t> of automation, is it going to save you time this week, month, year, is it going to mean you never break the same thing twice</a:t>
            </a:r>
            <a:r>
              <a:rPr lang="en-US" baseline="0" dirty="0" smtClean="0"/>
              <a:t>? Probably.</a:t>
            </a:r>
          </a:p>
          <a:p>
            <a:endParaRPr lang="en-US" baseline="0" dirty="0" smtClean="0"/>
          </a:p>
          <a:p>
            <a:r>
              <a:rPr lang="en-US" dirty="0" smtClean="0"/>
              <a:t>People (and manual</a:t>
            </a:r>
            <a:r>
              <a:rPr lang="en-US" baseline="0" dirty="0" smtClean="0"/>
              <a:t> testers are people</a:t>
            </a:r>
            <a:r>
              <a:rPr lang="en-US" dirty="0" smtClean="0"/>
              <a:t>) can things that computers</a:t>
            </a:r>
            <a:r>
              <a:rPr lang="en-US" baseline="0" dirty="0" smtClean="0"/>
              <a:t> can’t, especially when it comes to deciding what will annoy other people.</a:t>
            </a:r>
          </a:p>
          <a:p>
            <a:endParaRPr lang="en-US" baseline="0" dirty="0" smtClean="0"/>
          </a:p>
          <a:p>
            <a:r>
              <a:rPr lang="en-US" baseline="0" dirty="0" smtClean="0"/>
              <a:t>Has it been worth it? Yes! We find far fewer problems now, the problems we find are less serious, or more subtle, we can focus on a level of quality that we couldn’t before. It’s been 6 months since we got a call from the UAT testers telling us that the app doesn’t load.</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29</a:t>
            </a:fld>
            <a:endParaRPr lang="en-US"/>
          </a:p>
        </p:txBody>
      </p:sp>
    </p:spTree>
    <p:extLst>
      <p:ext uri="{BB962C8B-B14F-4D97-AF65-F5344CB8AC3E}">
        <p14:creationId xmlns:p14="http://schemas.microsoft.com/office/powerpoint/2010/main" val="4203401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FT has a web app. It used to look like this.</a:t>
            </a:r>
          </a:p>
        </p:txBody>
      </p:sp>
      <p:sp>
        <p:nvSpPr>
          <p:cNvPr id="4" name="Slide Number Placeholder 3"/>
          <p:cNvSpPr>
            <a:spLocks noGrp="1"/>
          </p:cNvSpPr>
          <p:nvPr>
            <p:ph type="sldNum" sz="quarter" idx="10"/>
          </p:nvPr>
        </p:nvSpPr>
        <p:spPr/>
        <p:txBody>
          <a:bodyPr/>
          <a:lstStyle/>
          <a:p>
            <a:fld id="{FA5C45C3-4D87-C042-8E9C-244A24B2E9C2}" type="slidenum">
              <a:rPr lang="en-US" smtClean="0"/>
              <a:t>3</a:t>
            </a:fld>
            <a:endParaRPr lang="en-US"/>
          </a:p>
        </p:txBody>
      </p:sp>
    </p:spTree>
    <p:extLst>
      <p:ext uri="{BB962C8B-B14F-4D97-AF65-F5344CB8AC3E}">
        <p14:creationId xmlns:p14="http://schemas.microsoft.com/office/powerpoint/2010/main" val="17528501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Here’s a few links you might find interesting. The FT Labs open source libraries are on </a:t>
            </a:r>
            <a:r>
              <a:rPr lang="en-US" dirty="0" err="1" smtClean="0"/>
              <a:t>Github</a:t>
            </a:r>
            <a:r>
              <a:rPr lang="en-US" dirty="0" smtClean="0"/>
              <a:t>. There are some tutorials and articles on the labs website. And for anyone interested in testing</a:t>
            </a:r>
            <a:r>
              <a:rPr lang="en-US" baseline="0" dirty="0" smtClean="0"/>
              <a:t> web and hybrid apps (and in the case of </a:t>
            </a:r>
            <a:r>
              <a:rPr lang="en-US" baseline="0" dirty="0" err="1" smtClean="0"/>
              <a:t>Appium</a:t>
            </a:r>
            <a:r>
              <a:rPr lang="en-US" baseline="0" dirty="0" smtClean="0"/>
              <a:t>, native apps) here are some links to projects which are attempting to enable that.</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30</a:t>
            </a:fld>
            <a:endParaRPr lang="en-US"/>
          </a:p>
        </p:txBody>
      </p:sp>
    </p:spTree>
    <p:extLst>
      <p:ext uri="{BB962C8B-B14F-4D97-AF65-F5344CB8AC3E}">
        <p14:creationId xmlns:p14="http://schemas.microsoft.com/office/powerpoint/2010/main" val="36414750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So, thanks for listening.</a:t>
            </a:r>
          </a:p>
          <a:p>
            <a:endParaRPr lang="en-US" dirty="0" smtClean="0"/>
          </a:p>
          <a:p>
            <a:r>
              <a:rPr lang="en-US" dirty="0" smtClean="0"/>
              <a:t>If</a:t>
            </a:r>
            <a:r>
              <a:rPr lang="en-US" baseline="0" dirty="0" smtClean="0"/>
              <a:t> </a:t>
            </a:r>
            <a:r>
              <a:rPr lang="en-US" baseline="0" dirty="0" smtClean="0"/>
              <a:t>anyone is curious as to what the functional tests look like in action find me afterwards and I can give you a demo on my laptop.</a:t>
            </a:r>
          </a:p>
          <a:p>
            <a:endParaRPr lang="en-US" baseline="0" dirty="0" smtClean="0"/>
          </a:p>
          <a:p>
            <a:r>
              <a:rPr lang="en-US" baseline="0" smtClean="0"/>
              <a:t>And, if </a:t>
            </a:r>
            <a:r>
              <a:rPr lang="en-US" baseline="0" dirty="0" smtClean="0"/>
              <a:t>you are a test automation engineer and you want to move to London let me know.</a:t>
            </a: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31</a:t>
            </a:fld>
            <a:endParaRPr lang="en-US"/>
          </a:p>
        </p:txBody>
      </p:sp>
    </p:spTree>
    <p:extLst>
      <p:ext uri="{BB962C8B-B14F-4D97-AF65-F5344CB8AC3E}">
        <p14:creationId xmlns:p14="http://schemas.microsoft.com/office/powerpoint/2010/main" val="656262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And now it looks more like this.</a:t>
            </a:r>
          </a:p>
          <a:p>
            <a:endParaRPr lang="en-US" baseline="0" dirty="0" smtClean="0"/>
          </a:p>
          <a:p>
            <a:r>
              <a:rPr lang="en-US" baseline="0" dirty="0" smtClean="0"/>
              <a:t>What is a web app? It’s an app that is built with web technologies, if anyone wants to discuss that more let’s leave it until questions.</a:t>
            </a:r>
          </a:p>
        </p:txBody>
      </p:sp>
      <p:sp>
        <p:nvSpPr>
          <p:cNvPr id="4" name="Slide Number Placeholder 3"/>
          <p:cNvSpPr>
            <a:spLocks noGrp="1"/>
          </p:cNvSpPr>
          <p:nvPr>
            <p:ph type="sldNum" sz="quarter" idx="10"/>
          </p:nvPr>
        </p:nvSpPr>
        <p:spPr/>
        <p:txBody>
          <a:bodyPr/>
          <a:lstStyle/>
          <a:p>
            <a:fld id="{FA5C45C3-4D87-C042-8E9C-244A24B2E9C2}" type="slidenum">
              <a:rPr lang="en-US" smtClean="0"/>
              <a:t>4</a:t>
            </a:fld>
            <a:endParaRPr lang="en-US"/>
          </a:p>
        </p:txBody>
      </p:sp>
    </p:spTree>
    <p:extLst>
      <p:ext uri="{BB962C8B-B14F-4D97-AF65-F5344CB8AC3E}">
        <p14:creationId xmlns:p14="http://schemas.microsoft.com/office/powerpoint/2010/main" val="1752850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Why a web app? The web app code is cross platform,</a:t>
            </a:r>
            <a:r>
              <a:rPr lang="en-US" baseline="0" dirty="0" smtClean="0"/>
              <a:t> the same code base powers all the versions of the app.</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5</a:t>
            </a:fld>
            <a:endParaRPr lang="en-US"/>
          </a:p>
        </p:txBody>
      </p:sp>
    </p:spTree>
    <p:extLst>
      <p:ext uri="{BB962C8B-B14F-4D97-AF65-F5344CB8AC3E}">
        <p14:creationId xmlns:p14="http://schemas.microsoft.com/office/powerpoint/2010/main" val="1403147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a:t>
            </a:r>
            <a:r>
              <a:rPr lang="en-US" baseline="0" dirty="0" smtClean="0"/>
              <a:t> doesn’t solve every problem and presents a few, but it was a good fit for our needs.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Our main platforms are </a:t>
            </a:r>
            <a:r>
              <a:rPr lang="en-US" dirty="0" err="1" smtClean="0"/>
              <a:t>iOS</a:t>
            </a:r>
            <a:r>
              <a:rPr lang="en-US" dirty="0" smtClean="0"/>
              <a:t>, Android and Windows 8. If you type app.ft.com into a browser there is a good chance it will work.</a:t>
            </a:r>
          </a:p>
        </p:txBody>
      </p:sp>
      <p:sp>
        <p:nvSpPr>
          <p:cNvPr id="4" name="Slide Number Placeholder 3"/>
          <p:cNvSpPr>
            <a:spLocks noGrp="1"/>
          </p:cNvSpPr>
          <p:nvPr>
            <p:ph type="sldNum" sz="quarter" idx="10"/>
          </p:nvPr>
        </p:nvSpPr>
        <p:spPr/>
        <p:txBody>
          <a:bodyPr/>
          <a:lstStyle/>
          <a:p>
            <a:fld id="{FA5C45C3-4D87-C042-8E9C-244A24B2E9C2}" type="slidenum">
              <a:rPr lang="en-US" smtClean="0"/>
              <a:t>6</a:t>
            </a:fld>
            <a:endParaRPr lang="en-US"/>
          </a:p>
        </p:txBody>
      </p:sp>
    </p:spTree>
    <p:extLst>
      <p:ext uri="{BB962C8B-B14F-4D97-AF65-F5344CB8AC3E}">
        <p14:creationId xmlns:p14="http://schemas.microsoft.com/office/powerpoint/2010/main" val="2945778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For some context:</a:t>
            </a:r>
          </a:p>
          <a:p>
            <a:endParaRPr lang="en-US" baseline="0" dirty="0" smtClean="0"/>
          </a:p>
          <a:p>
            <a:r>
              <a:rPr lang="en-US" baseline="0" dirty="0" smtClean="0"/>
              <a:t>The app is created by FT Labs, a web research and development group within the FT.</a:t>
            </a:r>
          </a:p>
        </p:txBody>
      </p:sp>
      <p:sp>
        <p:nvSpPr>
          <p:cNvPr id="4" name="Slide Number Placeholder 3"/>
          <p:cNvSpPr>
            <a:spLocks noGrp="1"/>
          </p:cNvSpPr>
          <p:nvPr>
            <p:ph type="sldNum" sz="quarter" idx="10"/>
          </p:nvPr>
        </p:nvSpPr>
        <p:spPr/>
        <p:txBody>
          <a:bodyPr/>
          <a:lstStyle/>
          <a:p>
            <a:fld id="{FA5C45C3-4D87-C042-8E9C-244A24B2E9C2}" type="slidenum">
              <a:rPr lang="en-US" smtClean="0"/>
              <a:t>7</a:t>
            </a:fld>
            <a:endParaRPr lang="en-US"/>
          </a:p>
        </p:txBody>
      </p:sp>
    </p:spTree>
    <p:extLst>
      <p:ext uri="{BB962C8B-B14F-4D97-AF65-F5344CB8AC3E}">
        <p14:creationId xmlns:p14="http://schemas.microsoft.com/office/powerpoint/2010/main" val="3961281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There is free content on</a:t>
            </a:r>
            <a:r>
              <a:rPr lang="en-US" baseline="0" dirty="0" smtClean="0"/>
              <a:t> </a:t>
            </a:r>
            <a:r>
              <a:rPr lang="en-US" baseline="0" dirty="0" err="1" smtClean="0"/>
              <a:t>ft.com</a:t>
            </a:r>
            <a:r>
              <a:rPr lang="en-US" baseline="0" dirty="0" smtClean="0"/>
              <a:t> and in the app but it is largely a paid subscription service.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Digital use is being driven by mobile.</a:t>
            </a:r>
            <a:r>
              <a:rPr lang="en-US" baseline="0" dirty="0" smtClean="0"/>
              <a:t> </a:t>
            </a:r>
            <a:r>
              <a:rPr lang="en-US" dirty="0" smtClean="0"/>
              <a:t>“Mobile devices” does</a:t>
            </a:r>
            <a:r>
              <a:rPr lang="en-US" baseline="0" dirty="0" smtClean="0"/>
              <a:t> include </a:t>
            </a:r>
            <a:r>
              <a:rPr lang="en-US" dirty="0" smtClean="0"/>
              <a:t>a small amount</a:t>
            </a:r>
            <a:r>
              <a:rPr lang="en-US" baseline="0" dirty="0" smtClean="0"/>
              <a:t> of traffic on </a:t>
            </a:r>
            <a:r>
              <a:rPr lang="en-US" baseline="0" dirty="0" err="1" smtClean="0"/>
              <a:t>m.ft.com</a:t>
            </a:r>
            <a:r>
              <a:rPr lang="en-US" baseline="0" dirty="0" smtClean="0"/>
              <a:t> but </a:t>
            </a:r>
            <a:r>
              <a:rPr lang="en-US" baseline="0" dirty="0" err="1" smtClean="0"/>
              <a:t>largely“mobile</a:t>
            </a:r>
            <a:r>
              <a:rPr lang="en-US" baseline="0" dirty="0" smtClean="0"/>
              <a:t>” means “the app”.</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8</a:t>
            </a:fld>
            <a:endParaRPr lang="en-US"/>
          </a:p>
        </p:txBody>
      </p:sp>
    </p:spTree>
    <p:extLst>
      <p:ext uri="{BB962C8B-B14F-4D97-AF65-F5344CB8AC3E}">
        <p14:creationId xmlns:p14="http://schemas.microsoft.com/office/powerpoint/2010/main" val="29457781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Very roughly the app architecture is…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To give you some idea of scale we have over 1100 files in the front end architecture alone.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9</a:t>
            </a:fld>
            <a:endParaRPr lang="en-US"/>
          </a:p>
        </p:txBody>
      </p:sp>
    </p:spTree>
    <p:extLst>
      <p:ext uri="{BB962C8B-B14F-4D97-AF65-F5344CB8AC3E}">
        <p14:creationId xmlns:p14="http://schemas.microsoft.com/office/powerpoint/2010/main" val="2945778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srcRect t="7141" b="4485"/>
          <a:stretch/>
        </p:blipFill>
        <p:spPr>
          <a:xfrm>
            <a:off x="0" y="1"/>
            <a:ext cx="9156572" cy="6858000"/>
          </a:xfrm>
          <a:prstGeom prst="rect">
            <a:avLst/>
          </a:prstGeom>
        </p:spPr>
      </p:pic>
      <p:sp>
        <p:nvSpPr>
          <p:cNvPr id="2" name="Title 1"/>
          <p:cNvSpPr>
            <a:spLocks noGrp="1"/>
          </p:cNvSpPr>
          <p:nvPr>
            <p:ph type="ctrTitle" hasCustomPrompt="1"/>
          </p:nvPr>
        </p:nvSpPr>
        <p:spPr>
          <a:xfrm>
            <a:off x="3248486" y="1264812"/>
            <a:ext cx="5378454" cy="1470025"/>
          </a:xfrm>
        </p:spPr>
        <p:txBody>
          <a:bodyPr tIns="0" bIns="0" anchor="t" anchorCtr="0"/>
          <a:lstStyle>
            <a:lvl1pPr algn="l">
              <a:defRPr>
                <a:solidFill>
                  <a:schemeClr val="bg1"/>
                </a:solidFill>
              </a:defRPr>
            </a:lvl1pPr>
          </a:lstStyle>
          <a:p>
            <a:r>
              <a:rPr lang="en-GB" dirty="0" smtClean="0"/>
              <a:t>Master title style</a:t>
            </a:r>
            <a:endParaRPr lang="en-US" dirty="0"/>
          </a:p>
        </p:txBody>
      </p:sp>
      <p:sp>
        <p:nvSpPr>
          <p:cNvPr id="3" name="Subtitle 2"/>
          <p:cNvSpPr>
            <a:spLocks noGrp="1"/>
          </p:cNvSpPr>
          <p:nvPr>
            <p:ph type="subTitle" idx="1"/>
          </p:nvPr>
        </p:nvSpPr>
        <p:spPr>
          <a:xfrm>
            <a:off x="3248486" y="2989263"/>
            <a:ext cx="5354778" cy="1860893"/>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smtClean="0"/>
              <a:t>Click to edit Master subtitle style</a:t>
            </a:r>
            <a:endParaRPr lang="en-US" dirty="0"/>
          </a:p>
        </p:txBody>
      </p:sp>
      <p:pic>
        <p:nvPicPr>
          <p:cNvPr id="9" name="Picture 8" descr="FT Labs logo.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1880" y="1743635"/>
            <a:ext cx="1052190" cy="1750462"/>
          </a:xfrm>
          <a:prstGeom prst="rect">
            <a:avLst/>
          </a:prstGeom>
        </p:spPr>
      </p:pic>
    </p:spTree>
    <p:extLst>
      <p:ext uri="{BB962C8B-B14F-4D97-AF65-F5344CB8AC3E}">
        <p14:creationId xmlns:p14="http://schemas.microsoft.com/office/powerpoint/2010/main" val="674724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6" name="Rectangle 5"/>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2218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5938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9144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a:p>
        </p:txBody>
      </p:sp>
      <p:sp>
        <p:nvSpPr>
          <p:cNvPr id="2" name="Title 1"/>
          <p:cNvSpPr>
            <a:spLocks noGrp="1"/>
          </p:cNvSpPr>
          <p:nvPr>
            <p:ph type="title"/>
          </p:nvPr>
        </p:nvSpPr>
        <p:spPr>
          <a:xfrm>
            <a:off x="0" y="4800600"/>
            <a:ext cx="5486400" cy="566738"/>
          </a:xfrm>
          <a:solidFill>
            <a:schemeClr val="bg1"/>
          </a:solidFill>
        </p:spPr>
        <p:txBody>
          <a:bodyPr anchor="b"/>
          <a:lstStyle>
            <a:lvl1pPr algn="l">
              <a:defRPr sz="2000" b="1"/>
            </a:lvl1pPr>
          </a:lstStyle>
          <a:p>
            <a:r>
              <a:rPr lang="en-GB" smtClean="0"/>
              <a:t>Click to edit Master title style</a:t>
            </a:r>
            <a:endParaRPr lang="en-US" dirty="0"/>
          </a:p>
        </p:txBody>
      </p:sp>
      <p:sp>
        <p:nvSpPr>
          <p:cNvPr id="4" name="Text Placeholder 3"/>
          <p:cNvSpPr>
            <a:spLocks noGrp="1"/>
          </p:cNvSpPr>
          <p:nvPr>
            <p:ph type="body" sz="half" idx="2"/>
          </p:nvPr>
        </p:nvSpPr>
        <p:spPr>
          <a:xfrm>
            <a:off x="0" y="5367338"/>
            <a:ext cx="5486400" cy="804862"/>
          </a:xfrm>
          <a:solidFill>
            <a:schemeClr val="bg1"/>
          </a:solidFill>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8" name="Rectangle 7"/>
          <p:cNvSpPr/>
          <p:nvPr/>
        </p:nvSpPr>
        <p:spPr>
          <a:xfrm>
            <a:off x="0" y="6172201"/>
            <a:ext cx="5486400" cy="133217"/>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602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Rectangle 6"/>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6691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Blue-Purpl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srcRect t="6036" b="5692"/>
          <a:stretch/>
        </p:blipFill>
        <p:spPr>
          <a:xfrm>
            <a:off x="0" y="-1"/>
            <a:ext cx="9159096" cy="6858001"/>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2268394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Blue-Pink)">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5898" b="5829"/>
          <a:stretch/>
        </p:blipFill>
        <p:spPr>
          <a:xfrm>
            <a:off x="-7005" y="0"/>
            <a:ext cx="9151005"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1436357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Blue-Green-Yellow)">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4808" b="6800"/>
          <a:stretch/>
        </p:blipFill>
        <p:spPr>
          <a:xfrm>
            <a:off x="3" y="0"/>
            <a:ext cx="9146533"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24515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Blue-White)">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6044" b="5563"/>
          <a:stretch/>
        </p:blipFill>
        <p:spPr>
          <a:xfrm>
            <a:off x="0" y="1"/>
            <a:ext cx="9154626"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271931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1_Section Header (Red-Blue)">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6035" b="5556"/>
          <a:stretch/>
        </p:blipFill>
        <p:spPr>
          <a:xfrm>
            <a:off x="-6217" y="2"/>
            <a:ext cx="9159098" cy="6868657"/>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62355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Orange)">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6036" b="5692"/>
          <a:stretch/>
        </p:blipFill>
        <p:spPr>
          <a:xfrm>
            <a:off x="0" y="0"/>
            <a:ext cx="9159098"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58492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333500"/>
            <a:ext cx="40386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333500"/>
            <a:ext cx="40386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8" name="Rectangle 7"/>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70591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Tree>
    <p:extLst>
      <p:ext uri="{BB962C8B-B14F-4D97-AF65-F5344CB8AC3E}">
        <p14:creationId xmlns:p14="http://schemas.microsoft.com/office/powerpoint/2010/main" val="19311811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457200" rtl="0" eaLnBrk="1" latinLnBrk="0" hangingPunct="1">
        <a:spcBef>
          <a:spcPct val="0"/>
        </a:spcBef>
        <a:buNone/>
        <a:defRPr sz="4400" b="0" i="0" kern="1200">
          <a:solidFill>
            <a:schemeClr val="tx1"/>
          </a:solidFill>
          <a:latin typeface="Houschka Pro Bold"/>
          <a:ea typeface="+mj-ea"/>
          <a:cs typeface="Houschka Pro Bold"/>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Houschka Pro Light"/>
          <a:ea typeface="+mn-ea"/>
          <a:cs typeface="Houschka Pro Light"/>
        </a:defRPr>
      </a:lvl1pPr>
      <a:lvl2pPr marL="742950" indent="-285750" algn="l" defTabSz="457200" rtl="0" eaLnBrk="1" latinLnBrk="0" hangingPunct="1">
        <a:spcBef>
          <a:spcPct val="20000"/>
        </a:spcBef>
        <a:buFont typeface="Arial"/>
        <a:buChar char="–"/>
        <a:defRPr sz="2800" b="0" i="0" kern="1200">
          <a:solidFill>
            <a:schemeClr val="tx1"/>
          </a:solidFill>
          <a:latin typeface="Houschka Pro Light"/>
          <a:ea typeface="+mn-ea"/>
          <a:cs typeface="Houschka Pro Light"/>
        </a:defRPr>
      </a:lvl2pPr>
      <a:lvl3pPr marL="1143000" indent="-228600" algn="l" defTabSz="457200" rtl="0" eaLnBrk="1" latinLnBrk="0" hangingPunct="1">
        <a:spcBef>
          <a:spcPct val="20000"/>
        </a:spcBef>
        <a:buFont typeface="Arial"/>
        <a:buChar char="•"/>
        <a:defRPr sz="2400" b="0" i="0" kern="1200">
          <a:solidFill>
            <a:schemeClr val="tx1"/>
          </a:solidFill>
          <a:latin typeface="Houschka Pro Light"/>
          <a:ea typeface="+mn-ea"/>
          <a:cs typeface="Houschka Pro Light"/>
        </a:defRPr>
      </a:lvl3pPr>
      <a:lvl4pPr marL="1600200" indent="-228600" algn="l" defTabSz="457200" rtl="0" eaLnBrk="1" latinLnBrk="0" hangingPunct="1">
        <a:spcBef>
          <a:spcPct val="20000"/>
        </a:spcBef>
        <a:buFont typeface="Arial"/>
        <a:buChar char="–"/>
        <a:defRPr sz="2000" b="0" i="0" kern="1200">
          <a:solidFill>
            <a:schemeClr val="tx1"/>
          </a:solidFill>
          <a:latin typeface="Houschka Pro Light"/>
          <a:ea typeface="+mn-ea"/>
          <a:cs typeface="Houschka Pro Light"/>
        </a:defRPr>
      </a:lvl4pPr>
      <a:lvl5pPr marL="2057400" indent="-228600" algn="l" defTabSz="457200" rtl="0" eaLnBrk="1" latinLnBrk="0" hangingPunct="1">
        <a:spcBef>
          <a:spcPct val="20000"/>
        </a:spcBef>
        <a:buFont typeface="Arial"/>
        <a:buChar char="»"/>
        <a:defRPr sz="2000" b="0" i="0" kern="1200">
          <a:solidFill>
            <a:schemeClr val="tx1"/>
          </a:solidFill>
          <a:latin typeface="Houschka Pro Light"/>
          <a:ea typeface="+mn-ea"/>
          <a:cs typeface="Houschka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4" Type="http://schemas.openxmlformats.org/officeDocument/2006/relationships/hyperlink" Target="http://www.exampler.com/old-blog/2003/08/21/%23agile-testing-project-1" TargetMode="External"/><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github.com/ftlab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hyperlink" Target="http://docs.seleniumhq.org/projects/webdriver/"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30.xml.rels><?xml version="1.0" encoding="UTF-8" standalone="yes"?>
<Relationships xmlns="http://schemas.openxmlformats.org/package/2006/relationships"><Relationship Id="rId3" Type="http://schemas.openxmlformats.org/officeDocument/2006/relationships/hyperlink" Target="http://github.com/ftlabs" TargetMode="External"/><Relationship Id="rId4" Type="http://schemas.openxmlformats.org/officeDocument/2006/relationships/hyperlink" Target="http://labs.ft.com" TargetMode="External"/><Relationship Id="rId5" Type="http://schemas.openxmlformats.org/officeDocument/2006/relationships/hyperlink" Target="http://appium.io/" TargetMode="External"/><Relationship Id="rId6" Type="http://schemas.openxmlformats.org/officeDocument/2006/relationships/hyperlink" Target="http://ios-driver.github.io/ios-driver/" TargetMode="External"/><Relationship Id="rId7" Type="http://schemas.openxmlformats.org/officeDocument/2006/relationships/hyperlink" Target="http://selendroid.io/" TargetMode="External"/><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84950" y="1674023"/>
            <a:ext cx="5083601" cy="1470025"/>
          </a:xfrm>
        </p:spPr>
        <p:txBody>
          <a:bodyPr>
            <a:normAutofit/>
          </a:bodyPr>
          <a:lstStyle/>
          <a:p>
            <a:r>
              <a:rPr lang="en-US" sz="3600" dirty="0">
                <a:solidFill>
                  <a:srgbClr val="FFF5E9"/>
                </a:solidFill>
              </a:rPr>
              <a:t>T</a:t>
            </a:r>
            <a:r>
              <a:rPr lang="en-US" sz="3600" dirty="0" smtClean="0">
                <a:solidFill>
                  <a:srgbClr val="FFF5E9"/>
                </a:solidFill>
              </a:rPr>
              <a:t>he FT Web App and Automated Testing</a:t>
            </a:r>
            <a:endParaRPr lang="en-US" sz="3600" dirty="0">
              <a:solidFill>
                <a:srgbClr val="FFF5E9"/>
              </a:solidFill>
            </a:endParaRPr>
          </a:p>
        </p:txBody>
      </p:sp>
      <p:sp>
        <p:nvSpPr>
          <p:cNvPr id="3" name="Subtitle 2"/>
          <p:cNvSpPr>
            <a:spLocks noGrp="1"/>
          </p:cNvSpPr>
          <p:nvPr>
            <p:ph type="subTitle" idx="1"/>
          </p:nvPr>
        </p:nvSpPr>
        <p:spPr>
          <a:xfrm>
            <a:off x="3326584" y="3081058"/>
            <a:ext cx="5524000" cy="728428"/>
          </a:xfrm>
        </p:spPr>
        <p:txBody>
          <a:bodyPr>
            <a:normAutofit/>
          </a:bodyPr>
          <a:lstStyle/>
          <a:p>
            <a:r>
              <a:rPr lang="en-US" sz="2800" dirty="0" smtClean="0">
                <a:solidFill>
                  <a:srgbClr val="FFF5E9"/>
                </a:solidFill>
              </a:rPr>
              <a:t>Automated testing is good</a:t>
            </a:r>
          </a:p>
        </p:txBody>
      </p:sp>
      <p:sp>
        <p:nvSpPr>
          <p:cNvPr id="5" name="Rectangle 4"/>
          <p:cNvSpPr/>
          <p:nvPr/>
        </p:nvSpPr>
        <p:spPr>
          <a:xfrm>
            <a:off x="3368218" y="4981180"/>
            <a:ext cx="5977653" cy="1323439"/>
          </a:xfrm>
          <a:prstGeom prst="rect">
            <a:avLst/>
          </a:prstGeom>
        </p:spPr>
        <p:txBody>
          <a:bodyPr wrap="square">
            <a:spAutoFit/>
          </a:bodyPr>
          <a:lstStyle/>
          <a:p>
            <a:r>
              <a:rPr lang="en-US" sz="2000" dirty="0" smtClean="0">
                <a:solidFill>
                  <a:srgbClr val="FFF5E9"/>
                </a:solidFill>
                <a:latin typeface="Houschka Pro Light"/>
                <a:cs typeface="Houschka Pro Light"/>
              </a:rPr>
              <a:t>Jim Cresswell</a:t>
            </a:r>
            <a:r>
              <a:rPr lang="en-US" sz="2000" dirty="0">
                <a:solidFill>
                  <a:srgbClr val="FFF5E9"/>
                </a:solidFill>
                <a:latin typeface="Houschka Pro Light"/>
                <a:cs typeface="Houschka Pro Light"/>
              </a:rPr>
              <a:t> </a:t>
            </a:r>
            <a:r>
              <a:rPr lang="en-US" sz="2000" dirty="0" smtClean="0">
                <a:solidFill>
                  <a:srgbClr val="FFF5E9"/>
                </a:solidFill>
                <a:latin typeface="Houschka Pro Light"/>
                <a:cs typeface="Houschka Pro Light"/>
              </a:rPr>
              <a:t>(</a:t>
            </a:r>
            <a:r>
              <a:rPr lang="en-US" sz="2000" dirty="0" err="1" smtClean="0">
                <a:solidFill>
                  <a:srgbClr val="FFF5E9"/>
                </a:solidFill>
                <a:latin typeface="Houschka Pro Light"/>
                <a:cs typeface="Houschka Pro Light"/>
              </a:rPr>
              <a:t>jim.cresswell@ft.com</a:t>
            </a:r>
            <a:r>
              <a:rPr lang="en-US" sz="2000" dirty="0" smtClean="0">
                <a:solidFill>
                  <a:srgbClr val="FFF5E9"/>
                </a:solidFill>
                <a:latin typeface="Houschka Pro Light"/>
                <a:cs typeface="Houschka Pro Light"/>
              </a:rPr>
              <a:t>, @</a:t>
            </a:r>
            <a:r>
              <a:rPr lang="en-US" sz="2000" dirty="0" err="1" smtClean="0">
                <a:solidFill>
                  <a:srgbClr val="FFF5E9"/>
                </a:solidFill>
                <a:latin typeface="Houschka Pro Light"/>
                <a:cs typeface="Houschka Pro Light"/>
              </a:rPr>
              <a:t>JimCresswell</a:t>
            </a:r>
            <a:r>
              <a:rPr lang="en-US" sz="2000" dirty="0">
                <a:solidFill>
                  <a:srgbClr val="FFF5E9"/>
                </a:solidFill>
                <a:latin typeface="Houschka Pro Light"/>
                <a:cs typeface="Houschka Pro Light"/>
              </a:rPr>
              <a:t>)</a:t>
            </a:r>
            <a:br>
              <a:rPr lang="en-US" sz="2000" dirty="0">
                <a:solidFill>
                  <a:srgbClr val="FFF5E9"/>
                </a:solidFill>
                <a:latin typeface="Houschka Pro Light"/>
                <a:cs typeface="Houschka Pro Light"/>
              </a:rPr>
            </a:br>
            <a:r>
              <a:rPr lang="en-US" sz="2000" dirty="0" smtClean="0">
                <a:solidFill>
                  <a:srgbClr val="FFF5E9"/>
                </a:solidFill>
                <a:latin typeface="Houschka Pro Light"/>
                <a:cs typeface="Houschka Pro Light"/>
              </a:rPr>
              <a:t>Developer, </a:t>
            </a:r>
            <a:r>
              <a:rPr lang="en-US" sz="2000" dirty="0">
                <a:solidFill>
                  <a:srgbClr val="FFF5E9"/>
                </a:solidFill>
                <a:latin typeface="Houschka Pro Light"/>
                <a:cs typeface="Houschka Pro Light"/>
              </a:rPr>
              <a:t>FT Labs (@</a:t>
            </a:r>
            <a:r>
              <a:rPr lang="en-US" sz="2000" dirty="0" err="1">
                <a:solidFill>
                  <a:srgbClr val="FFF5E9"/>
                </a:solidFill>
                <a:latin typeface="Houschka Pro Light"/>
                <a:cs typeface="Houschka Pro Light"/>
              </a:rPr>
              <a:t>ftlabs</a:t>
            </a:r>
            <a:r>
              <a:rPr lang="en-US" sz="2000" dirty="0" smtClean="0">
                <a:solidFill>
                  <a:srgbClr val="FFF5E9"/>
                </a:solidFill>
                <a:latin typeface="Houschka Pro Light"/>
                <a:cs typeface="Houschka Pro Light"/>
              </a:rPr>
              <a:t>)</a:t>
            </a:r>
          </a:p>
          <a:p>
            <a:endParaRPr lang="en-US" sz="2000" dirty="0">
              <a:solidFill>
                <a:srgbClr val="FFF5E9"/>
              </a:solidFill>
              <a:latin typeface="Houschka Pro Light"/>
              <a:cs typeface="Houschka Pro Light"/>
            </a:endParaRPr>
          </a:p>
          <a:p>
            <a:r>
              <a:rPr lang="en-US" sz="2000" dirty="0" smtClean="0">
                <a:solidFill>
                  <a:srgbClr val="FFF5E9"/>
                </a:solidFill>
                <a:latin typeface="Houschka Pro Light"/>
                <a:cs typeface="Houschka Pro Light"/>
              </a:rPr>
              <a:t>Feb 2014</a:t>
            </a:r>
            <a:endParaRPr lang="en-US" sz="2000" dirty="0">
              <a:solidFill>
                <a:srgbClr val="FFF5E9"/>
              </a:solidFill>
              <a:latin typeface="Houschka Pro Light"/>
              <a:cs typeface="Houschka Pro Light"/>
            </a:endParaRPr>
          </a:p>
        </p:txBody>
      </p:sp>
    </p:spTree>
    <p:extLst>
      <p:ext uri="{BB962C8B-B14F-4D97-AF65-F5344CB8AC3E}">
        <p14:creationId xmlns:p14="http://schemas.microsoft.com/office/powerpoint/2010/main" val="2864739632"/>
      </p:ext>
    </p:extLst>
  </p:cSld>
  <p:clrMapOvr>
    <a:masterClrMapping/>
  </p:clrMapOvr>
  <mc:AlternateContent xmlns:mc="http://schemas.openxmlformats.org/markup-compatibility/2006" xmlns:p14="http://schemas.microsoft.com/office/powerpoint/2010/main">
    <mc:Choice Requires="p14">
      <p:transition spd="slow" p14:dur="2000" advTm="220465"/>
    </mc:Choice>
    <mc:Fallback xmlns="">
      <p:transition xmlns:p14="http://schemas.microsoft.com/office/powerpoint/2010/main" spd="slow" advTm="220465"/>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22313" y="1100667"/>
            <a:ext cx="7772400" cy="4668311"/>
          </a:xfrm>
        </p:spPr>
        <p:txBody>
          <a:bodyPr/>
          <a:lstStyle/>
          <a:p>
            <a:r>
              <a:rPr lang="en-US" dirty="0" smtClean="0"/>
              <a:t>How do we stop it from breaking?</a:t>
            </a:r>
            <a:br>
              <a:rPr lang="en-US" dirty="0" smtClean="0"/>
            </a:br>
            <a:r>
              <a:rPr lang="en-US" dirty="0"/>
              <a:t/>
            </a:r>
            <a:br>
              <a:rPr lang="en-US" dirty="0"/>
            </a:br>
            <a:r>
              <a:rPr lang="en-US" dirty="0" smtClean="0"/>
              <a:t>Testing</a:t>
            </a:r>
            <a:br>
              <a:rPr lang="en-US" dirty="0" smtClean="0"/>
            </a:br>
            <a:r>
              <a:rPr lang="en-US" dirty="0"/>
              <a:t/>
            </a:r>
            <a:br>
              <a:rPr lang="en-US" dirty="0"/>
            </a:br>
            <a:r>
              <a:rPr lang="en-US" dirty="0" smtClean="0"/>
              <a:t>Testing is good</a:t>
            </a:r>
            <a:endParaRPr lang="en-US" dirty="0"/>
          </a:p>
        </p:txBody>
      </p:sp>
    </p:spTree>
    <p:extLst>
      <p:ext uri="{BB962C8B-B14F-4D97-AF65-F5344CB8AC3E}">
        <p14:creationId xmlns:p14="http://schemas.microsoft.com/office/powerpoint/2010/main" val="394319874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651001"/>
            <a:ext cx="7772400" cy="4117978"/>
          </a:xfrm>
        </p:spPr>
        <p:txBody>
          <a:bodyPr/>
          <a:lstStyle/>
          <a:p>
            <a:r>
              <a:rPr lang="en-US" dirty="0" smtClean="0"/>
              <a:t>The software testing pyramid</a:t>
            </a:r>
            <a:endParaRPr lang="en-US" dirty="0"/>
          </a:p>
        </p:txBody>
      </p:sp>
    </p:spTree>
    <p:extLst>
      <p:ext uri="{BB962C8B-B14F-4D97-AF65-F5344CB8AC3E}">
        <p14:creationId xmlns:p14="http://schemas.microsoft.com/office/powerpoint/2010/main" val="32866880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sosceles Triangle 3"/>
          <p:cNvSpPr/>
          <p:nvPr/>
        </p:nvSpPr>
        <p:spPr>
          <a:xfrm>
            <a:off x="555937" y="195360"/>
            <a:ext cx="8032126" cy="5714324"/>
          </a:xfrm>
          <a:prstGeom prst="triangle">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cxnSp>
        <p:nvCxnSpPr>
          <p:cNvPr id="6" name="Straight Connector 5"/>
          <p:cNvCxnSpPr/>
          <p:nvPr/>
        </p:nvCxnSpPr>
        <p:spPr>
          <a:xfrm>
            <a:off x="3256265" y="2033576"/>
            <a:ext cx="2653857" cy="0"/>
          </a:xfrm>
          <a:prstGeom prst="line">
            <a:avLst/>
          </a:prstGeom>
        </p:spPr>
        <p:style>
          <a:lnRef idx="1">
            <a:schemeClr val="accent5"/>
          </a:lnRef>
          <a:fillRef idx="0">
            <a:schemeClr val="accent5"/>
          </a:fillRef>
          <a:effectRef idx="0">
            <a:schemeClr val="accent5"/>
          </a:effectRef>
          <a:fontRef idx="minor">
            <a:schemeClr val="tx1"/>
          </a:fontRef>
        </p:style>
      </p:cxnSp>
      <p:sp>
        <p:nvSpPr>
          <p:cNvPr id="12" name="TextBox 11"/>
          <p:cNvSpPr txBox="1"/>
          <p:nvPr/>
        </p:nvSpPr>
        <p:spPr>
          <a:xfrm>
            <a:off x="4067448" y="944245"/>
            <a:ext cx="1009442" cy="707886"/>
          </a:xfrm>
          <a:prstGeom prst="rect">
            <a:avLst/>
          </a:prstGeom>
          <a:noFill/>
        </p:spPr>
        <p:txBody>
          <a:bodyPr wrap="square" rtlCol="0">
            <a:spAutoFit/>
          </a:bodyPr>
          <a:lstStyle/>
          <a:p>
            <a:pPr algn="ctr"/>
            <a:r>
              <a:rPr lang="en-US" sz="2000" dirty="0" smtClean="0"/>
              <a:t>Manual</a:t>
            </a:r>
          </a:p>
          <a:p>
            <a:pPr algn="ctr"/>
            <a:r>
              <a:rPr lang="en-US" sz="2000" dirty="0" smtClean="0"/>
              <a:t>Testing</a:t>
            </a:r>
            <a:endParaRPr lang="en-US" sz="2000" dirty="0"/>
          </a:p>
        </p:txBody>
      </p:sp>
      <p:sp>
        <p:nvSpPr>
          <p:cNvPr id="14" name="TextBox 13"/>
          <p:cNvSpPr txBox="1"/>
          <p:nvPr/>
        </p:nvSpPr>
        <p:spPr>
          <a:xfrm>
            <a:off x="3526943" y="2415021"/>
            <a:ext cx="2110822" cy="707886"/>
          </a:xfrm>
          <a:prstGeom prst="rect">
            <a:avLst/>
          </a:prstGeom>
          <a:noFill/>
        </p:spPr>
        <p:txBody>
          <a:bodyPr wrap="square" rtlCol="0">
            <a:spAutoFit/>
          </a:bodyPr>
          <a:lstStyle/>
          <a:p>
            <a:pPr algn="ctr"/>
            <a:r>
              <a:rPr lang="en-US" sz="2000" dirty="0" smtClean="0"/>
              <a:t>Functional (GUI) Testing</a:t>
            </a:r>
            <a:endParaRPr lang="en-US" sz="2000" dirty="0"/>
          </a:p>
        </p:txBody>
      </p:sp>
      <p:sp>
        <p:nvSpPr>
          <p:cNvPr id="15" name="TextBox 14"/>
          <p:cNvSpPr txBox="1"/>
          <p:nvPr/>
        </p:nvSpPr>
        <p:spPr>
          <a:xfrm>
            <a:off x="3396861" y="3885797"/>
            <a:ext cx="2350279" cy="400110"/>
          </a:xfrm>
          <a:prstGeom prst="rect">
            <a:avLst/>
          </a:prstGeom>
          <a:noFill/>
        </p:spPr>
        <p:txBody>
          <a:bodyPr wrap="square" rtlCol="0">
            <a:spAutoFit/>
          </a:bodyPr>
          <a:lstStyle/>
          <a:p>
            <a:pPr algn="ctr"/>
            <a:r>
              <a:rPr lang="en-US" sz="2000" dirty="0" smtClean="0"/>
              <a:t>Integration Testing</a:t>
            </a:r>
            <a:endParaRPr lang="en-US" sz="2000" dirty="0"/>
          </a:p>
        </p:txBody>
      </p:sp>
      <p:sp>
        <p:nvSpPr>
          <p:cNvPr id="16" name="TextBox 15"/>
          <p:cNvSpPr txBox="1"/>
          <p:nvPr/>
        </p:nvSpPr>
        <p:spPr>
          <a:xfrm>
            <a:off x="3569257" y="5052887"/>
            <a:ext cx="2005487" cy="400110"/>
          </a:xfrm>
          <a:prstGeom prst="rect">
            <a:avLst/>
          </a:prstGeom>
          <a:noFill/>
        </p:spPr>
        <p:txBody>
          <a:bodyPr wrap="square" rtlCol="0">
            <a:spAutoFit/>
          </a:bodyPr>
          <a:lstStyle/>
          <a:p>
            <a:pPr algn="ctr"/>
            <a:r>
              <a:rPr lang="en-US" sz="2000" dirty="0" smtClean="0"/>
              <a:t>Unit Testing</a:t>
            </a:r>
            <a:endParaRPr lang="en-US" sz="2000" dirty="0"/>
          </a:p>
        </p:txBody>
      </p:sp>
      <p:cxnSp>
        <p:nvCxnSpPr>
          <p:cNvPr id="17" name="Straight Connector 16"/>
          <p:cNvCxnSpPr/>
          <p:nvPr/>
        </p:nvCxnSpPr>
        <p:spPr>
          <a:xfrm>
            <a:off x="2328229" y="3504352"/>
            <a:ext cx="4479517"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19" name="Straight Connector 18"/>
          <p:cNvCxnSpPr/>
          <p:nvPr/>
        </p:nvCxnSpPr>
        <p:spPr>
          <a:xfrm flipV="1">
            <a:off x="1449038" y="4667352"/>
            <a:ext cx="6219465" cy="4088"/>
          </a:xfrm>
          <a:prstGeom prst="line">
            <a:avLst/>
          </a:prstGeom>
        </p:spPr>
        <p:style>
          <a:lnRef idx="1">
            <a:schemeClr val="accent5"/>
          </a:lnRef>
          <a:fillRef idx="0">
            <a:schemeClr val="accent5"/>
          </a:fillRef>
          <a:effectRef idx="0">
            <a:schemeClr val="accent5"/>
          </a:effectRef>
          <a:fontRef idx="minor">
            <a:schemeClr val="tx1"/>
          </a:fontRef>
        </p:style>
      </p:cxnSp>
      <p:sp>
        <p:nvSpPr>
          <p:cNvPr id="49" name="Title 48"/>
          <p:cNvSpPr>
            <a:spLocks noGrp="1"/>
          </p:cNvSpPr>
          <p:nvPr>
            <p:ph type="title"/>
          </p:nvPr>
        </p:nvSpPr>
        <p:spPr>
          <a:xfrm>
            <a:off x="457200" y="274638"/>
            <a:ext cx="2375751" cy="2151100"/>
          </a:xfrm>
        </p:spPr>
        <p:txBody>
          <a:bodyPr/>
          <a:lstStyle/>
          <a:p>
            <a:r>
              <a:rPr lang="en-US" dirty="0" smtClean="0"/>
              <a:t>Test Pyramid</a:t>
            </a:r>
            <a:endParaRPr lang="en-US" dirty="0"/>
          </a:p>
        </p:txBody>
      </p:sp>
    </p:spTree>
    <p:extLst>
      <p:ext uri="{BB962C8B-B14F-4D97-AF65-F5344CB8AC3E}">
        <p14:creationId xmlns:p14="http://schemas.microsoft.com/office/powerpoint/2010/main" val="131471524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300377"/>
            <a:ext cx="7772400" cy="3101863"/>
          </a:xfrm>
        </p:spPr>
        <p:txBody>
          <a:bodyPr>
            <a:normAutofit/>
          </a:bodyPr>
          <a:lstStyle/>
          <a:p>
            <a:pPr algn="ctr"/>
            <a:r>
              <a:rPr lang="en-US" dirty="0" smtClean="0"/>
              <a:t>What happens when you retrofit automated testing to a project?</a:t>
            </a:r>
            <a:endParaRPr lang="en-US" dirty="0"/>
          </a:p>
        </p:txBody>
      </p:sp>
    </p:spTree>
    <p:extLst>
      <p:ext uri="{BB962C8B-B14F-4D97-AF65-F5344CB8AC3E}">
        <p14:creationId xmlns:p14="http://schemas.microsoft.com/office/powerpoint/2010/main" val="2854983843"/>
      </p:ext>
    </p:extLst>
  </p:cSld>
  <p:clrMapOvr>
    <a:masterClrMapping/>
  </p:clrMapOvr>
  <mc:AlternateContent xmlns:mc="http://schemas.openxmlformats.org/markup-compatibility/2006" xmlns:p14="http://schemas.microsoft.com/office/powerpoint/2010/main">
    <mc:Choice Requires="p14">
      <p:transition spd="slow" p14:dur="2000" advTm="15109"/>
    </mc:Choice>
    <mc:Fallback xmlns="">
      <p:transition xmlns:p14="http://schemas.microsoft.com/office/powerpoint/2010/main" spd="slow" advTm="15109"/>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457200" y="274639"/>
            <a:ext cx="3417756" cy="1532454"/>
          </a:xfrm>
        </p:spPr>
        <p:txBody>
          <a:bodyPr>
            <a:normAutofit/>
          </a:bodyPr>
          <a:lstStyle/>
          <a:p>
            <a:r>
              <a:rPr lang="en-US" dirty="0" smtClean="0"/>
              <a:t>Test</a:t>
            </a:r>
            <a:br>
              <a:rPr lang="en-US" dirty="0" smtClean="0"/>
            </a:br>
            <a:r>
              <a:rPr lang="en-US" dirty="0" smtClean="0"/>
              <a:t>Ice-cream</a:t>
            </a:r>
            <a:endParaRPr lang="en-US" dirty="0"/>
          </a:p>
        </p:txBody>
      </p:sp>
      <p:pic>
        <p:nvPicPr>
          <p:cNvPr id="9" name="Picture Placeholder 8" descr="softwaretestingicecreamconeantipattern.png"/>
          <p:cNvPicPr>
            <a:picLocks noGrp="1" noChangeAspect="1"/>
          </p:cNvPicPr>
          <p:nvPr>
            <p:ph type="pic" idx="4294967295"/>
          </p:nvPr>
        </p:nvPicPr>
        <p:blipFill rotWithShape="1">
          <a:blip r:embed="rId3">
            <a:extLst>
              <a:ext uri="{28A0092B-C50C-407E-A947-70E740481C1C}">
                <a14:useLocalDpi xmlns:a14="http://schemas.microsoft.com/office/drawing/2010/main" val="0"/>
              </a:ext>
            </a:extLst>
          </a:blip>
          <a:srcRect l="-1000" t="-1" r="-649" b="-622"/>
          <a:stretch/>
        </p:blipFill>
        <p:spPr>
          <a:xfrm>
            <a:off x="3728423" y="264783"/>
            <a:ext cx="4981292" cy="6084464"/>
          </a:xfrm>
        </p:spPr>
      </p:pic>
      <p:sp>
        <p:nvSpPr>
          <p:cNvPr id="11" name="TextBox 10"/>
          <p:cNvSpPr txBox="1"/>
          <p:nvPr/>
        </p:nvSpPr>
        <p:spPr>
          <a:xfrm>
            <a:off x="341911" y="3793269"/>
            <a:ext cx="3321390" cy="1015663"/>
          </a:xfrm>
          <a:prstGeom prst="rect">
            <a:avLst/>
          </a:prstGeom>
          <a:noFill/>
        </p:spPr>
        <p:txBody>
          <a:bodyPr wrap="square" rtlCol="0">
            <a:spAutoFit/>
          </a:bodyPr>
          <a:lstStyle/>
          <a:p>
            <a:r>
              <a:rPr lang="en-US" sz="2000" dirty="0" smtClean="0"/>
              <a:t>Source</a:t>
            </a:r>
            <a:r>
              <a:rPr lang="en-US" sz="2000" dirty="0" smtClean="0"/>
              <a:t>:</a:t>
            </a:r>
            <a:endParaRPr lang="en-US" sz="2000" dirty="0" smtClean="0"/>
          </a:p>
          <a:p>
            <a:r>
              <a:rPr lang="en-US" sz="2000" dirty="0" err="1" smtClean="0"/>
              <a:t>Alister</a:t>
            </a:r>
            <a:r>
              <a:rPr lang="en-US" sz="2000" dirty="0" smtClean="0"/>
              <a:t> Scott</a:t>
            </a:r>
          </a:p>
          <a:p>
            <a:r>
              <a:rPr lang="en-US" sz="2000" dirty="0"/>
              <a:t>http://</a:t>
            </a:r>
            <a:r>
              <a:rPr lang="en-US" sz="2000" dirty="0" err="1"/>
              <a:t>tiny.cc</a:t>
            </a:r>
            <a:r>
              <a:rPr lang="en-US" sz="2000" dirty="0"/>
              <a:t>/testing-pyramid</a:t>
            </a:r>
            <a:endParaRPr lang="en-US" sz="2000" dirty="0" smtClean="0"/>
          </a:p>
        </p:txBody>
      </p:sp>
    </p:spTree>
    <p:extLst>
      <p:ext uri="{BB962C8B-B14F-4D97-AF65-F5344CB8AC3E}">
        <p14:creationId xmlns:p14="http://schemas.microsoft.com/office/powerpoint/2010/main" val="177192797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150302"/>
            <a:ext cx="7772400" cy="3618676"/>
          </a:xfrm>
        </p:spPr>
        <p:txBody>
          <a:bodyPr/>
          <a:lstStyle/>
          <a:p>
            <a:r>
              <a:rPr lang="en-US" dirty="0" smtClean="0"/>
              <a:t>What are the point of tests?</a:t>
            </a:r>
            <a:endParaRPr lang="en-US" dirty="0"/>
          </a:p>
        </p:txBody>
      </p:sp>
    </p:spTree>
    <p:extLst>
      <p:ext uri="{BB962C8B-B14F-4D97-AF65-F5344CB8AC3E}">
        <p14:creationId xmlns:p14="http://schemas.microsoft.com/office/powerpoint/2010/main" val="408604837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point of tests?</a:t>
            </a:r>
            <a:endParaRPr lang="en-US" dirty="0"/>
          </a:p>
        </p:txBody>
      </p:sp>
      <p:sp>
        <p:nvSpPr>
          <p:cNvPr id="3" name="Content Placeholder 2"/>
          <p:cNvSpPr>
            <a:spLocks noGrp="1"/>
          </p:cNvSpPr>
          <p:nvPr>
            <p:ph idx="1"/>
          </p:nvPr>
        </p:nvSpPr>
        <p:spPr/>
        <p:txBody>
          <a:bodyPr/>
          <a:lstStyle/>
          <a:p>
            <a:r>
              <a:rPr lang="en-US" dirty="0" smtClean="0"/>
              <a:t>To speed up and </a:t>
            </a:r>
            <a:r>
              <a:rPr lang="en-US" b="1" dirty="0" smtClean="0"/>
              <a:t>aid in code design </a:t>
            </a:r>
            <a:r>
              <a:rPr lang="en-US" dirty="0" smtClean="0"/>
              <a:t>and refactoring (unit tests).</a:t>
            </a:r>
          </a:p>
          <a:p>
            <a:r>
              <a:rPr lang="en-US" dirty="0" smtClean="0"/>
              <a:t>To give </a:t>
            </a:r>
            <a:r>
              <a:rPr lang="en-US" b="1" dirty="0" smtClean="0"/>
              <a:t>fast feedback to </a:t>
            </a:r>
            <a:r>
              <a:rPr lang="en-US" b="1" dirty="0" smtClean="0"/>
              <a:t>developers -</a:t>
            </a:r>
            <a:r>
              <a:rPr lang="en-US" dirty="0" smtClean="0"/>
              <a:t> </a:t>
            </a:r>
            <a:r>
              <a:rPr lang="en-US" dirty="0" smtClean="0"/>
              <a:t>flag problems while the developer is still thinking about the task.</a:t>
            </a:r>
          </a:p>
          <a:p>
            <a:r>
              <a:rPr lang="en-US" b="1" dirty="0" smtClean="0"/>
              <a:t>Making sure the product isn’t broken</a:t>
            </a:r>
            <a:r>
              <a:rPr lang="en-US" dirty="0" smtClean="0"/>
              <a:t> (user acceptance testers should be bored (not really!))</a:t>
            </a:r>
            <a:r>
              <a:rPr lang="en-US" dirty="0" smtClean="0"/>
              <a:t>.</a:t>
            </a:r>
            <a:endParaRPr lang="en-US" dirty="0"/>
          </a:p>
          <a:p>
            <a:endParaRPr lang="en-US" dirty="0"/>
          </a:p>
        </p:txBody>
      </p:sp>
    </p:spTree>
    <p:extLst>
      <p:ext uri="{BB962C8B-B14F-4D97-AF65-F5344CB8AC3E}">
        <p14:creationId xmlns:p14="http://schemas.microsoft.com/office/powerpoint/2010/main" val="392967463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quadrangle</a:t>
            </a:r>
            <a:endParaRPr lang="en-US" dirty="0"/>
          </a:p>
        </p:txBody>
      </p:sp>
      <p:pic>
        <p:nvPicPr>
          <p:cNvPr id="6" name="Content Placeholder 5" descr="test-matrix.jpg"/>
          <p:cNvPicPr>
            <a:picLocks noGrp="1" noChangeAspect="1"/>
          </p:cNvPicPr>
          <p:nvPr>
            <p:ph idx="1"/>
          </p:nvPr>
        </p:nvPicPr>
        <p:blipFill rotWithShape="1">
          <a:blip r:embed="rId3">
            <a:extLst>
              <a:ext uri="{28A0092B-C50C-407E-A947-70E740481C1C}">
                <a14:useLocalDpi xmlns:a14="http://schemas.microsoft.com/office/drawing/2010/main" val="0"/>
              </a:ext>
            </a:extLst>
          </a:blip>
          <a:srcRect l="183" r="101"/>
          <a:stretch/>
        </p:blipFill>
        <p:spPr>
          <a:xfrm>
            <a:off x="1835211" y="1710369"/>
            <a:ext cx="5473578" cy="3336781"/>
          </a:xfrm>
        </p:spPr>
      </p:pic>
      <p:sp>
        <p:nvSpPr>
          <p:cNvPr id="5" name="TextBox 4"/>
          <p:cNvSpPr txBox="1"/>
          <p:nvPr/>
        </p:nvSpPr>
        <p:spPr>
          <a:xfrm>
            <a:off x="455877" y="5405001"/>
            <a:ext cx="7818216" cy="1015663"/>
          </a:xfrm>
          <a:prstGeom prst="rect">
            <a:avLst/>
          </a:prstGeom>
          <a:noFill/>
        </p:spPr>
        <p:txBody>
          <a:bodyPr wrap="none" rtlCol="0">
            <a:spAutoFit/>
          </a:bodyPr>
          <a:lstStyle/>
          <a:p>
            <a:r>
              <a:rPr lang="en-US" sz="2000" dirty="0" smtClean="0"/>
              <a:t>Source: Brian </a:t>
            </a:r>
            <a:r>
              <a:rPr lang="en-US" sz="2000" dirty="0" err="1" smtClean="0"/>
              <a:t>Marick</a:t>
            </a:r>
            <a:endParaRPr lang="en-US" sz="2000" dirty="0" smtClean="0"/>
          </a:p>
          <a:p>
            <a:r>
              <a:rPr lang="en-US" sz="2000" dirty="0" smtClean="0">
                <a:hlinkClick r:id="rId4"/>
              </a:rPr>
              <a:t>http</a:t>
            </a:r>
            <a:r>
              <a:rPr lang="en-US" sz="2000" dirty="0">
                <a:hlinkClick r:id="rId4"/>
              </a:rPr>
              <a:t>://www.exampler.com/old-blog/2003/08/21/#agile-testing-project-</a:t>
            </a:r>
            <a:r>
              <a:rPr lang="en-US" sz="2000" dirty="0" smtClean="0">
                <a:hlinkClick r:id="rId4"/>
              </a:rPr>
              <a:t>1</a:t>
            </a:r>
            <a:endParaRPr lang="en-US" sz="2000" dirty="0"/>
          </a:p>
          <a:p>
            <a:endParaRPr lang="en-US" sz="2000" dirty="0" smtClean="0"/>
          </a:p>
        </p:txBody>
      </p:sp>
    </p:spTree>
    <p:extLst>
      <p:ext uri="{BB962C8B-B14F-4D97-AF65-F5344CB8AC3E}">
        <p14:creationId xmlns:p14="http://schemas.microsoft.com/office/powerpoint/2010/main" val="280131765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351472"/>
            <a:ext cx="7772400" cy="4417506"/>
          </a:xfrm>
        </p:spPr>
        <p:txBody>
          <a:bodyPr/>
          <a:lstStyle/>
          <a:p>
            <a:r>
              <a:rPr lang="en-US" dirty="0" smtClean="0"/>
              <a:t>Where were we 6 months ago?</a:t>
            </a:r>
            <a:endParaRPr lang="en-US" dirty="0"/>
          </a:p>
        </p:txBody>
      </p:sp>
    </p:spTree>
    <p:extLst>
      <p:ext uri="{BB962C8B-B14F-4D97-AF65-F5344CB8AC3E}">
        <p14:creationId xmlns:p14="http://schemas.microsoft.com/office/powerpoint/2010/main" val="404887387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were we 6 months ago?</a:t>
            </a:r>
            <a:endParaRPr lang="en-US" dirty="0"/>
          </a:p>
        </p:txBody>
      </p:sp>
      <p:sp>
        <p:nvSpPr>
          <p:cNvPr id="3" name="Content Placeholder 2"/>
          <p:cNvSpPr>
            <a:spLocks noGrp="1"/>
          </p:cNvSpPr>
          <p:nvPr>
            <p:ph idx="1"/>
          </p:nvPr>
        </p:nvSpPr>
        <p:spPr/>
        <p:txBody>
          <a:bodyPr/>
          <a:lstStyle/>
          <a:p>
            <a:r>
              <a:rPr lang="en-US" dirty="0" smtClean="0"/>
              <a:t>Lots of manual </a:t>
            </a:r>
            <a:r>
              <a:rPr lang="en-US" dirty="0" smtClean="0"/>
              <a:t>testing.</a:t>
            </a:r>
            <a:endParaRPr lang="en-US" dirty="0" smtClean="0"/>
          </a:p>
          <a:p>
            <a:r>
              <a:rPr lang="en-US" dirty="0" smtClean="0"/>
              <a:t>No automated functional tests.</a:t>
            </a:r>
          </a:p>
          <a:p>
            <a:r>
              <a:rPr lang="en-US" dirty="0" smtClean="0"/>
              <a:t>Quite a few automated </a:t>
            </a:r>
            <a:r>
              <a:rPr lang="en-US" dirty="0" smtClean="0"/>
              <a:t>integration-</a:t>
            </a:r>
            <a:r>
              <a:rPr lang="en-US" dirty="0" err="1" smtClean="0"/>
              <a:t>unitish</a:t>
            </a:r>
            <a:r>
              <a:rPr lang="en-US" dirty="0" smtClean="0"/>
              <a:t> tests.</a:t>
            </a:r>
            <a:endParaRPr lang="en-US" dirty="0"/>
          </a:p>
          <a:p>
            <a:endParaRPr lang="en-US" dirty="0"/>
          </a:p>
        </p:txBody>
      </p:sp>
    </p:spTree>
    <p:extLst>
      <p:ext uri="{BB962C8B-B14F-4D97-AF65-F5344CB8AC3E}">
        <p14:creationId xmlns:p14="http://schemas.microsoft.com/office/powerpoint/2010/main" val="137182552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8330" b="8381"/>
          <a:stretch/>
        </p:blipFill>
        <p:spPr>
          <a:xfrm>
            <a:off x="1" y="0"/>
            <a:ext cx="9148856" cy="6858000"/>
          </a:xfrm>
          <a:prstGeom prst="rect">
            <a:avLst/>
          </a:prstGeom>
        </p:spPr>
      </p:pic>
    </p:spTree>
    <p:extLst>
      <p:ext uri="{BB962C8B-B14F-4D97-AF65-F5344CB8AC3E}">
        <p14:creationId xmlns:p14="http://schemas.microsoft.com/office/powerpoint/2010/main" val="3384093727"/>
      </p:ext>
    </p:extLst>
  </p:cSld>
  <p:clrMapOvr>
    <a:masterClrMapping/>
  </p:clrMapOvr>
  <mc:AlternateContent xmlns:mc="http://schemas.openxmlformats.org/markup-compatibility/2006" xmlns:p14="http://schemas.microsoft.com/office/powerpoint/2010/main">
    <mc:Choice Requires="p14">
      <p:transition spd="slow" p14:dur="2000" advTm="26598"/>
    </mc:Choice>
    <mc:Fallback xmlns="">
      <p:transition xmlns:p14="http://schemas.microsoft.com/office/powerpoint/2010/main" spd="slow" advTm="26598"/>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300377"/>
            <a:ext cx="7772400" cy="3101863"/>
          </a:xfrm>
        </p:spPr>
        <p:txBody>
          <a:bodyPr>
            <a:normAutofit/>
          </a:bodyPr>
          <a:lstStyle/>
          <a:p>
            <a:pPr algn="ctr"/>
            <a:r>
              <a:rPr lang="en-US" dirty="0" smtClean="0"/>
              <a:t>Where are we today?</a:t>
            </a:r>
            <a:endParaRPr lang="en-US" dirty="0"/>
          </a:p>
        </p:txBody>
      </p:sp>
    </p:spTree>
    <p:extLst>
      <p:ext uri="{BB962C8B-B14F-4D97-AF65-F5344CB8AC3E}">
        <p14:creationId xmlns:p14="http://schemas.microsoft.com/office/powerpoint/2010/main" val="2358147940"/>
      </p:ext>
    </p:extLst>
  </p:cSld>
  <p:clrMapOvr>
    <a:masterClrMapping/>
  </p:clrMapOvr>
  <mc:AlternateContent xmlns:mc="http://schemas.openxmlformats.org/markup-compatibility/2006" xmlns:p14="http://schemas.microsoft.com/office/powerpoint/2010/main">
    <mc:Choice Requires="p14">
      <p:transition spd="slow" p14:dur="2000" advTm="15109"/>
    </mc:Choice>
    <mc:Fallback xmlns="">
      <p:transition xmlns:p14="http://schemas.microsoft.com/office/powerpoint/2010/main" spd="slow" advTm="15109"/>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we today?</a:t>
            </a:r>
            <a:endParaRPr lang="en-US" dirty="0"/>
          </a:p>
        </p:txBody>
      </p:sp>
      <p:sp>
        <p:nvSpPr>
          <p:cNvPr id="3" name="Content Placeholder 2"/>
          <p:cNvSpPr>
            <a:spLocks noGrp="1"/>
          </p:cNvSpPr>
          <p:nvPr>
            <p:ph idx="1"/>
          </p:nvPr>
        </p:nvSpPr>
        <p:spPr/>
        <p:txBody>
          <a:bodyPr/>
          <a:lstStyle/>
          <a:p>
            <a:r>
              <a:rPr lang="en-US" dirty="0" smtClean="0"/>
              <a:t>Lots of manual </a:t>
            </a:r>
            <a:r>
              <a:rPr lang="en-US" dirty="0" smtClean="0"/>
              <a:t>testing </a:t>
            </a:r>
            <a:r>
              <a:rPr lang="en-US" dirty="0" smtClean="0"/>
              <a:t>– but finding many fewer issues and less serious issues.</a:t>
            </a:r>
          </a:p>
          <a:p>
            <a:r>
              <a:rPr lang="en-US" dirty="0" smtClean="0"/>
              <a:t>Lots of automated functional tests.</a:t>
            </a:r>
          </a:p>
          <a:p>
            <a:r>
              <a:rPr lang="en-US" dirty="0" smtClean="0"/>
              <a:t>Lots of automated </a:t>
            </a:r>
            <a:r>
              <a:rPr lang="en-US" dirty="0" smtClean="0"/>
              <a:t>integration (</a:t>
            </a:r>
            <a:r>
              <a:rPr lang="en-US" dirty="0" err="1" smtClean="0"/>
              <a:t>unitish</a:t>
            </a:r>
            <a:r>
              <a:rPr lang="en-US" dirty="0" smtClean="0"/>
              <a:t>) </a:t>
            </a:r>
            <a:r>
              <a:rPr lang="en-US" dirty="0" smtClean="0"/>
              <a:t>tests including…</a:t>
            </a:r>
          </a:p>
          <a:p>
            <a:r>
              <a:rPr lang="en-US" dirty="0" smtClean="0"/>
              <a:t>JavaScript tests of required in modules – see </a:t>
            </a:r>
            <a:r>
              <a:rPr lang="en-US" dirty="0" smtClean="0">
                <a:hlinkClick r:id="rId3"/>
              </a:rPr>
              <a:t>http://github.com/ftlabs</a:t>
            </a:r>
            <a:endParaRPr lang="en-US" dirty="0"/>
          </a:p>
        </p:txBody>
      </p:sp>
    </p:spTree>
    <p:extLst>
      <p:ext uri="{BB962C8B-B14F-4D97-AF65-F5344CB8AC3E}">
        <p14:creationId xmlns:p14="http://schemas.microsoft.com/office/powerpoint/2010/main" val="421528533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smtClean="0"/>
              <a:t>Functional testing</a:t>
            </a:r>
            <a:endParaRPr lang="en-US" dirty="0"/>
          </a:p>
        </p:txBody>
      </p:sp>
    </p:spTree>
    <p:extLst>
      <p:ext uri="{BB962C8B-B14F-4D97-AF65-F5344CB8AC3E}">
        <p14:creationId xmlns:p14="http://schemas.microsoft.com/office/powerpoint/2010/main" val="289304587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 testing</a:t>
            </a:r>
            <a:endParaRPr lang="en-US" dirty="0"/>
          </a:p>
        </p:txBody>
      </p:sp>
      <p:sp>
        <p:nvSpPr>
          <p:cNvPr id="3" name="Content Placeholder 2"/>
          <p:cNvSpPr>
            <a:spLocks noGrp="1"/>
          </p:cNvSpPr>
          <p:nvPr>
            <p:ph idx="1"/>
          </p:nvPr>
        </p:nvSpPr>
        <p:spPr/>
        <p:txBody>
          <a:bodyPr/>
          <a:lstStyle/>
          <a:p>
            <a:r>
              <a:rPr lang="en-US" dirty="0" err="1" smtClean="0"/>
              <a:t>Webdriver</a:t>
            </a:r>
            <a:r>
              <a:rPr lang="en-US" dirty="0"/>
              <a:t/>
            </a:r>
            <a:br>
              <a:rPr lang="en-US" dirty="0"/>
            </a:br>
            <a:r>
              <a:rPr lang="en-US" dirty="0" smtClean="0">
                <a:hlinkClick r:id="rId3"/>
              </a:rPr>
              <a:t>http</a:t>
            </a:r>
            <a:r>
              <a:rPr lang="en-US" dirty="0">
                <a:hlinkClick r:id="rId3"/>
              </a:rPr>
              <a:t>://docs.seleniumhq.org/projects/</a:t>
            </a:r>
            <a:r>
              <a:rPr lang="en-US" dirty="0" smtClean="0">
                <a:hlinkClick r:id="rId3"/>
              </a:rPr>
              <a:t>webdriver/</a:t>
            </a:r>
            <a:endParaRPr lang="en-US" dirty="0" smtClean="0"/>
          </a:p>
          <a:p>
            <a:r>
              <a:rPr lang="en-US" dirty="0" smtClean="0"/>
              <a:t>Test in browsers, most of the problems we used to catch manually were cross-platform.</a:t>
            </a:r>
          </a:p>
          <a:p>
            <a:r>
              <a:rPr lang="en-US" dirty="0" smtClean="0"/>
              <a:t>Tests are written in Java but could have been most languages.</a:t>
            </a:r>
            <a:endParaRPr lang="en-US" dirty="0"/>
          </a:p>
        </p:txBody>
      </p:sp>
    </p:spTree>
    <p:extLst>
      <p:ext uri="{BB962C8B-B14F-4D97-AF65-F5344CB8AC3E}">
        <p14:creationId xmlns:p14="http://schemas.microsoft.com/office/powerpoint/2010/main" val="34747700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398739"/>
            <a:ext cx="7772400" cy="4370239"/>
          </a:xfrm>
        </p:spPr>
        <p:txBody>
          <a:bodyPr/>
          <a:lstStyle/>
          <a:p>
            <a:r>
              <a:rPr lang="en-US" dirty="0" smtClean="0"/>
              <a:t>When do we test?</a:t>
            </a:r>
            <a:endParaRPr lang="en-US" dirty="0"/>
          </a:p>
        </p:txBody>
      </p:sp>
    </p:spTree>
    <p:extLst>
      <p:ext uri="{BB962C8B-B14F-4D97-AF65-F5344CB8AC3E}">
        <p14:creationId xmlns:p14="http://schemas.microsoft.com/office/powerpoint/2010/main" val="391800130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do we test?</a:t>
            </a:r>
            <a:endParaRPr lang="en-US" dirty="0"/>
          </a:p>
        </p:txBody>
      </p:sp>
      <p:sp>
        <p:nvSpPr>
          <p:cNvPr id="3" name="Content Placeholder 2"/>
          <p:cNvSpPr>
            <a:spLocks noGrp="1"/>
          </p:cNvSpPr>
          <p:nvPr>
            <p:ph idx="1"/>
          </p:nvPr>
        </p:nvSpPr>
        <p:spPr/>
        <p:txBody>
          <a:bodyPr/>
          <a:lstStyle/>
          <a:p>
            <a:r>
              <a:rPr lang="en-US" dirty="0" smtClean="0"/>
              <a:t>Before a commit is merged into the main branch.</a:t>
            </a:r>
            <a:endParaRPr lang="en-US" dirty="0"/>
          </a:p>
          <a:p>
            <a:r>
              <a:rPr lang="en-US" dirty="0" smtClean="0"/>
              <a:t>When the main branch changes, and periodically outside working hours.</a:t>
            </a:r>
          </a:p>
          <a:p>
            <a:r>
              <a:rPr lang="en-US" dirty="0" smtClean="0"/>
              <a:t>Hourly against the live product.</a:t>
            </a:r>
            <a:endParaRPr lang="en-US" dirty="0"/>
          </a:p>
        </p:txBody>
      </p:sp>
    </p:spTree>
    <p:extLst>
      <p:ext uri="{BB962C8B-B14F-4D97-AF65-F5344CB8AC3E}">
        <p14:creationId xmlns:p14="http://schemas.microsoft.com/office/powerpoint/2010/main" val="86588112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565755"/>
            <a:ext cx="7772400" cy="4203223"/>
          </a:xfrm>
        </p:spPr>
        <p:txBody>
          <a:bodyPr/>
          <a:lstStyle/>
          <a:p>
            <a:r>
              <a:rPr lang="en-US" dirty="0" smtClean="0"/>
              <a:t>Where do we want to go?</a:t>
            </a:r>
            <a:endParaRPr lang="en-US" dirty="0"/>
          </a:p>
        </p:txBody>
      </p:sp>
    </p:spTree>
    <p:extLst>
      <p:ext uri="{BB962C8B-B14F-4D97-AF65-F5344CB8AC3E}">
        <p14:creationId xmlns:p14="http://schemas.microsoft.com/office/powerpoint/2010/main" val="91844845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do we want to go?</a:t>
            </a:r>
            <a:endParaRPr lang="en-US" dirty="0"/>
          </a:p>
        </p:txBody>
      </p:sp>
      <p:sp>
        <p:nvSpPr>
          <p:cNvPr id="3" name="Content Placeholder 2"/>
          <p:cNvSpPr>
            <a:spLocks noGrp="1"/>
          </p:cNvSpPr>
          <p:nvPr>
            <p:ph idx="1"/>
          </p:nvPr>
        </p:nvSpPr>
        <p:spPr/>
        <p:txBody>
          <a:bodyPr/>
          <a:lstStyle/>
          <a:p>
            <a:r>
              <a:rPr lang="en-US" dirty="0" smtClean="0"/>
              <a:t>Continuous delivery – removing artificial blocking relationships between features.</a:t>
            </a:r>
          </a:p>
          <a:p>
            <a:r>
              <a:rPr lang="en-US" dirty="0" smtClean="0"/>
              <a:t>Parallel testing on many devices.</a:t>
            </a:r>
          </a:p>
          <a:p>
            <a:r>
              <a:rPr lang="en-US" dirty="0" smtClean="0"/>
              <a:t>A set of super fast code tests that runs whenever a developer hits save.</a:t>
            </a:r>
          </a:p>
          <a:p>
            <a:r>
              <a:rPr lang="en-US" dirty="0" smtClean="0"/>
              <a:t>Total regression coverage, never hear about a problem from an external source twice.</a:t>
            </a:r>
            <a:endParaRPr lang="en-US" dirty="0"/>
          </a:p>
          <a:p>
            <a:endParaRPr lang="en-US" dirty="0"/>
          </a:p>
        </p:txBody>
      </p:sp>
    </p:spTree>
    <p:extLst>
      <p:ext uri="{BB962C8B-B14F-4D97-AF65-F5344CB8AC3E}">
        <p14:creationId xmlns:p14="http://schemas.microsoft.com/office/powerpoint/2010/main" val="871532976"/>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150302"/>
            <a:ext cx="7772400" cy="3618676"/>
          </a:xfrm>
        </p:spPr>
        <p:txBody>
          <a:bodyPr/>
          <a:lstStyle/>
          <a:p>
            <a:r>
              <a:rPr lang="en-US" dirty="0" smtClean="0"/>
              <a:t>Summary</a:t>
            </a:r>
            <a:endParaRPr lang="en-US" dirty="0"/>
          </a:p>
        </p:txBody>
      </p:sp>
    </p:spTree>
    <p:extLst>
      <p:ext uri="{BB962C8B-B14F-4D97-AF65-F5344CB8AC3E}">
        <p14:creationId xmlns:p14="http://schemas.microsoft.com/office/powerpoint/2010/main" val="142703421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a:bodyPr>
          <a:lstStyle/>
          <a:p>
            <a:r>
              <a:rPr lang="en-US" dirty="0" smtClean="0"/>
              <a:t>Testing is good.</a:t>
            </a:r>
          </a:p>
          <a:p>
            <a:r>
              <a:rPr lang="en-US" dirty="0" smtClean="0"/>
              <a:t>Automate what you can automate (without going nuts).</a:t>
            </a:r>
          </a:p>
          <a:p>
            <a:r>
              <a:rPr lang="en-US" dirty="0" smtClean="0"/>
              <a:t>Pyramids are better than ice-cream,</a:t>
            </a:r>
          </a:p>
          <a:p>
            <a:r>
              <a:rPr lang="en-US" dirty="0" smtClean="0"/>
              <a:t>Manual testers should never be bored, give them the interesting stuff that a computer just can’t do.</a:t>
            </a:r>
            <a:endParaRPr lang="en-US" dirty="0"/>
          </a:p>
          <a:p>
            <a:pPr marL="0" indent="0">
              <a:buNone/>
            </a:pPr>
            <a:endParaRPr lang="en-US" dirty="0" smtClean="0"/>
          </a:p>
        </p:txBody>
      </p:sp>
    </p:spTree>
    <p:extLst>
      <p:ext uri="{BB962C8B-B14F-4D97-AF65-F5344CB8AC3E}">
        <p14:creationId xmlns:p14="http://schemas.microsoft.com/office/powerpoint/2010/main" val="29584615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idx="1"/>
          </p:nvPr>
        </p:nvPicPr>
        <p:blipFill>
          <a:blip r:embed="rId3"/>
          <a:srcRect t="18711" b="18711"/>
          <a:stretch>
            <a:fillRect/>
          </a:stretch>
        </p:blipFill>
        <p:spPr/>
      </p:pic>
      <p:sp>
        <p:nvSpPr>
          <p:cNvPr id="3" name="Title 2"/>
          <p:cNvSpPr>
            <a:spLocks noGrp="1"/>
          </p:cNvSpPr>
          <p:nvPr>
            <p:ph type="title"/>
          </p:nvPr>
        </p:nvSpPr>
        <p:spPr>
          <a:xfrm>
            <a:off x="0" y="4811257"/>
            <a:ext cx="4547022" cy="566738"/>
          </a:xfrm>
        </p:spPr>
        <p:txBody>
          <a:bodyPr lIns="180000"/>
          <a:lstStyle/>
          <a:p>
            <a:r>
              <a:rPr lang="en-US" dirty="0" smtClean="0"/>
              <a:t>Welcome back to the web</a:t>
            </a:r>
            <a:endParaRPr lang="en-US" dirty="0"/>
          </a:p>
        </p:txBody>
      </p:sp>
      <p:sp>
        <p:nvSpPr>
          <p:cNvPr id="4" name="Text Placeholder 3"/>
          <p:cNvSpPr>
            <a:spLocks noGrp="1"/>
          </p:cNvSpPr>
          <p:nvPr>
            <p:ph type="body" sz="half" idx="2"/>
          </p:nvPr>
        </p:nvSpPr>
        <p:spPr>
          <a:xfrm>
            <a:off x="0" y="5367338"/>
            <a:ext cx="4547022" cy="804862"/>
          </a:xfrm>
        </p:spPr>
        <p:txBody>
          <a:bodyPr lIns="180000"/>
          <a:lstStyle/>
          <a:p>
            <a:r>
              <a:rPr lang="en-US" dirty="0" smtClean="0"/>
              <a:t>The FT web app provides a touch </a:t>
            </a:r>
            <a:r>
              <a:rPr lang="en-US" dirty="0" err="1" smtClean="0"/>
              <a:t>optimised</a:t>
            </a:r>
            <a:r>
              <a:rPr lang="en-US" dirty="0" smtClean="0"/>
              <a:t> user experience.</a:t>
            </a:r>
            <a:endParaRPr lang="en-US" dirty="0"/>
          </a:p>
        </p:txBody>
      </p:sp>
      <p:sp>
        <p:nvSpPr>
          <p:cNvPr id="6" name="Rectangle 5"/>
          <p:cNvSpPr/>
          <p:nvPr/>
        </p:nvSpPr>
        <p:spPr>
          <a:xfrm>
            <a:off x="0" y="6172201"/>
            <a:ext cx="4547022" cy="104975"/>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1729139"/>
      </p:ext>
    </p:extLst>
  </p:cSld>
  <p:clrMapOvr>
    <a:masterClrMapping/>
  </p:clrMapOvr>
  <mc:AlternateContent xmlns:mc="http://schemas.openxmlformats.org/markup-compatibility/2006" xmlns:p14="http://schemas.microsoft.com/office/powerpoint/2010/main">
    <mc:Choice Requires="p14">
      <p:transition spd="slow" p14:dur="2000" advTm="38273"/>
    </mc:Choice>
    <mc:Fallback xmlns="">
      <p:transition xmlns:p14="http://schemas.microsoft.com/office/powerpoint/2010/main" spd="slow" advTm="38273"/>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 and resources</a:t>
            </a:r>
            <a:endParaRPr lang="en-US" dirty="0"/>
          </a:p>
        </p:txBody>
      </p:sp>
      <p:sp>
        <p:nvSpPr>
          <p:cNvPr id="3" name="Content Placeholder 2"/>
          <p:cNvSpPr>
            <a:spLocks noGrp="1"/>
          </p:cNvSpPr>
          <p:nvPr>
            <p:ph idx="1"/>
          </p:nvPr>
        </p:nvSpPr>
        <p:spPr/>
        <p:txBody>
          <a:bodyPr>
            <a:normAutofit/>
          </a:bodyPr>
          <a:lstStyle/>
          <a:p>
            <a:r>
              <a:rPr lang="en-US" dirty="0"/>
              <a:t>Open source </a:t>
            </a:r>
            <a:r>
              <a:rPr lang="en-US" dirty="0" smtClean="0"/>
              <a:t>libraries</a:t>
            </a:r>
            <a:br>
              <a:rPr lang="en-US" dirty="0" smtClean="0"/>
            </a:br>
            <a:r>
              <a:rPr lang="en-US" dirty="0" smtClean="0">
                <a:hlinkClick r:id="rId3"/>
              </a:rPr>
              <a:t>http</a:t>
            </a:r>
            <a:r>
              <a:rPr lang="en-US" dirty="0">
                <a:hlinkClick r:id="rId3"/>
              </a:rPr>
              <a:t>://github.com/</a:t>
            </a:r>
            <a:r>
              <a:rPr lang="en-US" dirty="0" smtClean="0">
                <a:hlinkClick r:id="rId3"/>
              </a:rPr>
              <a:t>ftlabs</a:t>
            </a:r>
            <a:endParaRPr lang="en-US" dirty="0" smtClean="0"/>
          </a:p>
          <a:p>
            <a:r>
              <a:rPr lang="en-US" dirty="0" smtClean="0"/>
              <a:t>Tutorials and articles </a:t>
            </a:r>
            <a:br>
              <a:rPr lang="en-US" dirty="0" smtClean="0"/>
            </a:br>
            <a:r>
              <a:rPr lang="en-US" dirty="0" smtClean="0">
                <a:hlinkClick r:id="rId4"/>
              </a:rPr>
              <a:t>http://labs.ft.com</a:t>
            </a:r>
            <a:endParaRPr lang="en-US" dirty="0" smtClean="0"/>
          </a:p>
          <a:p>
            <a:r>
              <a:rPr lang="en-US" dirty="0" smtClean="0"/>
              <a:t>On </a:t>
            </a:r>
            <a:r>
              <a:rPr lang="en-US" dirty="0"/>
              <a:t>device </a:t>
            </a:r>
            <a:r>
              <a:rPr lang="en-US" dirty="0" smtClean="0"/>
              <a:t>GUI testing (web/hybrid/native)</a:t>
            </a:r>
            <a:r>
              <a:rPr lang="en-US" dirty="0"/>
              <a:t/>
            </a:r>
            <a:br>
              <a:rPr lang="en-US" dirty="0"/>
            </a:br>
            <a:r>
              <a:rPr lang="en-US" dirty="0">
                <a:hlinkClick r:id="rId5"/>
              </a:rPr>
              <a:t>http://appium.io</a:t>
            </a:r>
            <a:r>
              <a:rPr lang="en-US" dirty="0" smtClean="0">
                <a:hlinkClick r:id="rId5"/>
              </a:rPr>
              <a:t>/</a:t>
            </a:r>
            <a:r>
              <a:rPr lang="en-US" dirty="0"/>
              <a:t/>
            </a:r>
            <a:br>
              <a:rPr lang="en-US" dirty="0"/>
            </a:br>
            <a:r>
              <a:rPr lang="en-US" dirty="0">
                <a:hlinkClick r:id="rId6"/>
              </a:rPr>
              <a:t>http://ios-driver.github.io/ios-driver</a:t>
            </a:r>
            <a:r>
              <a:rPr lang="en-US" dirty="0" smtClean="0">
                <a:hlinkClick r:id="rId6"/>
              </a:rPr>
              <a:t>/</a:t>
            </a:r>
            <a:r>
              <a:rPr lang="en-US" dirty="0"/>
              <a:t/>
            </a:r>
            <a:br>
              <a:rPr lang="en-US" dirty="0"/>
            </a:br>
            <a:r>
              <a:rPr lang="en-US" dirty="0">
                <a:hlinkClick r:id="rId7"/>
              </a:rPr>
              <a:t>http://selendroid.io</a:t>
            </a:r>
            <a:r>
              <a:rPr lang="en-US" dirty="0" smtClean="0">
                <a:hlinkClick r:id="rId7"/>
              </a:rPr>
              <a:t>/</a:t>
            </a:r>
            <a:endParaRPr lang="en-US" dirty="0" smtClean="0"/>
          </a:p>
          <a:p>
            <a:pPr marL="0" indent="0">
              <a:buNone/>
            </a:pPr>
            <a:endParaRPr lang="en-US" dirty="0"/>
          </a:p>
        </p:txBody>
      </p:sp>
    </p:spTree>
    <p:extLst>
      <p:ext uri="{BB962C8B-B14F-4D97-AF65-F5344CB8AC3E}">
        <p14:creationId xmlns:p14="http://schemas.microsoft.com/office/powerpoint/2010/main" val="3421989827"/>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52741" y="1604002"/>
            <a:ext cx="6280436" cy="750261"/>
          </a:xfrm>
        </p:spPr>
        <p:txBody>
          <a:bodyPr>
            <a:normAutofit/>
          </a:bodyPr>
          <a:lstStyle/>
          <a:p>
            <a:r>
              <a:rPr lang="en-US" sz="3600" dirty="0" smtClean="0">
                <a:solidFill>
                  <a:srgbClr val="FFF5E9"/>
                </a:solidFill>
              </a:rPr>
              <a:t>Thanks!</a:t>
            </a:r>
            <a:endParaRPr lang="en-US" sz="3600" dirty="0">
              <a:solidFill>
                <a:srgbClr val="FFF5E9"/>
              </a:solidFill>
            </a:endParaRPr>
          </a:p>
        </p:txBody>
      </p:sp>
      <p:sp>
        <p:nvSpPr>
          <p:cNvPr id="3" name="Subtitle 2"/>
          <p:cNvSpPr>
            <a:spLocks noGrp="1"/>
          </p:cNvSpPr>
          <p:nvPr>
            <p:ph type="subTitle" idx="1"/>
          </p:nvPr>
        </p:nvSpPr>
        <p:spPr>
          <a:xfrm>
            <a:off x="3252741" y="3022974"/>
            <a:ext cx="6400800" cy="1263876"/>
          </a:xfrm>
        </p:spPr>
        <p:txBody>
          <a:bodyPr>
            <a:normAutofit/>
          </a:bodyPr>
          <a:lstStyle/>
          <a:p>
            <a:r>
              <a:rPr lang="en-US" sz="2600" dirty="0" smtClean="0">
                <a:solidFill>
                  <a:srgbClr val="FFF5E9"/>
                </a:solidFill>
                <a:latin typeface="Houschka Pro DemiBold"/>
                <a:cs typeface="Houschka Pro DemiBold"/>
              </a:rPr>
              <a:t>Jim Cresswell</a:t>
            </a:r>
          </a:p>
          <a:p>
            <a:r>
              <a:rPr lang="en-US" sz="2600" dirty="0" err="1">
                <a:solidFill>
                  <a:srgbClr val="FFF5E9"/>
                </a:solidFill>
                <a:latin typeface="Houschka Pro DemiBold"/>
                <a:cs typeface="Houschka Pro DemiBold"/>
              </a:rPr>
              <a:t>j</a:t>
            </a:r>
            <a:r>
              <a:rPr lang="en-US" sz="2600" dirty="0" err="1" smtClean="0">
                <a:solidFill>
                  <a:srgbClr val="FFF5E9"/>
                </a:solidFill>
                <a:latin typeface="Houschka Pro DemiBold"/>
                <a:cs typeface="Houschka Pro DemiBold"/>
              </a:rPr>
              <a:t>im.cresswell@ft.com</a:t>
            </a:r>
            <a:r>
              <a:rPr lang="en-US" sz="2600" dirty="0" smtClean="0">
                <a:solidFill>
                  <a:srgbClr val="FFF5E9"/>
                </a:solidFill>
                <a:latin typeface="Houschka Pro DemiBold"/>
                <a:cs typeface="Houschka Pro DemiBold"/>
              </a:rPr>
              <a:t>, @</a:t>
            </a:r>
            <a:r>
              <a:rPr lang="en-US" sz="2600" dirty="0" err="1" smtClean="0">
                <a:solidFill>
                  <a:srgbClr val="FFF5E9"/>
                </a:solidFill>
                <a:latin typeface="Houschka Pro DemiBold"/>
                <a:cs typeface="Houschka Pro DemiBold"/>
              </a:rPr>
              <a:t>JimCresswell</a:t>
            </a:r>
            <a:endParaRPr lang="en-US" sz="2600" dirty="0" smtClean="0">
              <a:solidFill>
                <a:srgbClr val="FFF5E9"/>
              </a:solidFill>
              <a:latin typeface="Houschka Pro DemiBold"/>
              <a:cs typeface="Houschka Pro DemiBold"/>
            </a:endParaRPr>
          </a:p>
        </p:txBody>
      </p:sp>
      <p:sp>
        <p:nvSpPr>
          <p:cNvPr id="5" name="Rectangle 4"/>
          <p:cNvSpPr/>
          <p:nvPr/>
        </p:nvSpPr>
        <p:spPr>
          <a:xfrm>
            <a:off x="3252741" y="4955561"/>
            <a:ext cx="5977653" cy="954107"/>
          </a:xfrm>
          <a:prstGeom prst="rect">
            <a:avLst/>
          </a:prstGeom>
        </p:spPr>
        <p:txBody>
          <a:bodyPr wrap="square">
            <a:spAutoFit/>
          </a:bodyPr>
          <a:lstStyle/>
          <a:p>
            <a:r>
              <a:rPr lang="en-US" sz="2800" dirty="0">
                <a:solidFill>
                  <a:srgbClr val="FFF5E9"/>
                </a:solidFill>
              </a:rPr>
              <a:t>Sound like fun</a:t>
            </a:r>
            <a:r>
              <a:rPr lang="en-US" sz="2800" dirty="0" smtClean="0">
                <a:solidFill>
                  <a:srgbClr val="FFF5E9"/>
                </a:solidFill>
              </a:rPr>
              <a:t>?</a:t>
            </a:r>
          </a:p>
          <a:p>
            <a:r>
              <a:rPr lang="en-US" sz="2800" dirty="0" err="1" smtClean="0">
                <a:solidFill>
                  <a:srgbClr val="FFF5E9"/>
                </a:solidFill>
                <a:latin typeface="Houschka Pro DemiBold"/>
                <a:cs typeface="Houschka Pro DemiBold"/>
              </a:rPr>
              <a:t>labs.ft.com</a:t>
            </a:r>
            <a:r>
              <a:rPr lang="en-US" sz="2800" dirty="0" smtClean="0">
                <a:solidFill>
                  <a:srgbClr val="FFF5E9"/>
                </a:solidFill>
                <a:latin typeface="Houschka Pro DemiBold"/>
                <a:cs typeface="Houschka Pro DemiBold"/>
              </a:rPr>
              <a:t>/jobs</a:t>
            </a:r>
            <a:endParaRPr lang="en-US" sz="2800" dirty="0">
              <a:solidFill>
                <a:srgbClr val="FFF5E9"/>
              </a:solidFill>
              <a:latin typeface="Houschka Pro DemiBold"/>
              <a:cs typeface="Houschka Pro DemiBold"/>
            </a:endParaRPr>
          </a:p>
        </p:txBody>
      </p:sp>
    </p:spTree>
    <p:extLst>
      <p:ext uri="{BB962C8B-B14F-4D97-AF65-F5344CB8AC3E}">
        <p14:creationId xmlns:p14="http://schemas.microsoft.com/office/powerpoint/2010/main" val="2506194853"/>
      </p:ext>
    </p:extLst>
  </p:cSld>
  <p:clrMapOvr>
    <a:masterClrMapping/>
  </p:clrMapOvr>
  <mc:AlternateContent xmlns:mc="http://schemas.openxmlformats.org/markup-compatibility/2006" xmlns:p14="http://schemas.microsoft.com/office/powerpoint/2010/main">
    <mc:Choice Requires="p14">
      <p:transition spd="slow" p14:dur="2000" advTm="220465"/>
    </mc:Choice>
    <mc:Fallback xmlns="">
      <p:transition xmlns:p14="http://schemas.microsoft.com/office/powerpoint/2010/main" spd="slow" advTm="220465"/>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ipad-device2.png"/>
          <p:cNvPicPr>
            <a:picLocks noGrp="1" noChangeAspect="1"/>
          </p:cNvPicPr>
          <p:nvPr>
            <p:ph type="pic" idx="4294967295"/>
          </p:nvPr>
        </p:nvPicPr>
        <p:blipFill>
          <a:blip r:embed="rId3">
            <a:extLst>
              <a:ext uri="{28A0092B-C50C-407E-A947-70E740481C1C}">
                <a14:useLocalDpi xmlns:a14="http://schemas.microsoft.com/office/drawing/2010/main" val="0"/>
              </a:ext>
            </a:extLst>
          </a:blip>
          <a:srcRect l="-76701" r="-76701"/>
          <a:stretch>
            <a:fillRect/>
          </a:stretch>
        </p:blipFill>
        <p:spPr>
          <a:xfrm>
            <a:off x="-1561684" y="341882"/>
            <a:ext cx="11904744" cy="6381806"/>
          </a:xfrm>
        </p:spPr>
      </p:pic>
    </p:spTree>
    <p:extLst>
      <p:ext uri="{BB962C8B-B14F-4D97-AF65-F5344CB8AC3E}">
        <p14:creationId xmlns:p14="http://schemas.microsoft.com/office/powerpoint/2010/main" val="539304073"/>
      </p:ext>
    </p:extLst>
  </p:cSld>
  <p:clrMapOvr>
    <a:masterClrMapping/>
  </p:clrMapOvr>
  <mc:AlternateContent xmlns:mc="http://schemas.openxmlformats.org/markup-compatibility/2006" xmlns:p14="http://schemas.microsoft.com/office/powerpoint/2010/main">
    <mc:Choice Requires="p14">
      <p:transition spd="slow" p14:dur="2000" advTm="38273"/>
    </mc:Choice>
    <mc:Fallback xmlns="">
      <p:transition xmlns:p14="http://schemas.microsoft.com/office/powerpoint/2010/main" spd="slow" advTm="38273"/>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a:t>a</a:t>
            </a:r>
            <a:r>
              <a:rPr lang="en-US" dirty="0" smtClean="0"/>
              <a:t>pp.ft.com– same code everywhere.</a:t>
            </a:r>
            <a:endParaRPr lang="en-US" dirty="0"/>
          </a:p>
        </p:txBody>
      </p:sp>
    </p:spTree>
    <p:extLst>
      <p:ext uri="{BB962C8B-B14F-4D97-AF65-F5344CB8AC3E}">
        <p14:creationId xmlns:p14="http://schemas.microsoft.com/office/powerpoint/2010/main" val="23489705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a:t>
            </a:r>
            <a:r>
              <a:rPr lang="en-US" dirty="0" smtClean="0"/>
              <a:t>pp.ft.com– same code everywhere</a:t>
            </a:r>
            <a:endParaRPr lang="en-US" dirty="0"/>
          </a:p>
        </p:txBody>
      </p:sp>
      <p:sp>
        <p:nvSpPr>
          <p:cNvPr id="3" name="Content Placeholder 2"/>
          <p:cNvSpPr>
            <a:spLocks noGrp="1"/>
          </p:cNvSpPr>
          <p:nvPr>
            <p:ph idx="1"/>
          </p:nvPr>
        </p:nvSpPr>
        <p:spPr/>
        <p:txBody>
          <a:bodyPr/>
          <a:lstStyle/>
          <a:p>
            <a:r>
              <a:rPr lang="en-US" dirty="0" smtClean="0"/>
              <a:t>Main platforms</a:t>
            </a:r>
          </a:p>
          <a:p>
            <a:pPr lvl="1"/>
            <a:r>
              <a:rPr lang="en-US" dirty="0" err="1" smtClean="0"/>
              <a:t>iOS</a:t>
            </a:r>
            <a:r>
              <a:rPr lang="en-US" dirty="0" smtClean="0"/>
              <a:t> - iPhone and </a:t>
            </a:r>
            <a:r>
              <a:rPr lang="en-US" dirty="0" err="1" smtClean="0"/>
              <a:t>iPad</a:t>
            </a:r>
            <a:r>
              <a:rPr lang="en-US" dirty="0" smtClean="0"/>
              <a:t> – </a:t>
            </a:r>
            <a:r>
              <a:rPr lang="en-US" dirty="0" err="1" smtClean="0"/>
              <a:t>fullscreen</a:t>
            </a:r>
            <a:r>
              <a:rPr lang="en-US" dirty="0" smtClean="0"/>
              <a:t> web app</a:t>
            </a:r>
          </a:p>
          <a:p>
            <a:pPr lvl="1"/>
            <a:r>
              <a:rPr lang="en-US" dirty="0" smtClean="0"/>
              <a:t>Android - thin native wrapper</a:t>
            </a:r>
          </a:p>
          <a:p>
            <a:pPr lvl="1"/>
            <a:r>
              <a:rPr lang="en-US" dirty="0" smtClean="0"/>
              <a:t>Windows 8 – thin HTML5 wrapper</a:t>
            </a:r>
          </a:p>
          <a:p>
            <a:r>
              <a:rPr lang="en-US" dirty="0" smtClean="0"/>
              <a:t>Beta platforms</a:t>
            </a:r>
          </a:p>
          <a:p>
            <a:pPr lvl="1"/>
            <a:r>
              <a:rPr lang="en-US" dirty="0" smtClean="0"/>
              <a:t>Most modern mobile and desktop browsers</a:t>
            </a:r>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3625142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smtClean="0"/>
              <a:t>FT Labs</a:t>
            </a:r>
            <a:br>
              <a:rPr lang="en-US" dirty="0" smtClean="0"/>
            </a:br>
            <a:r>
              <a:rPr lang="en-US" dirty="0"/>
              <a:t/>
            </a:r>
            <a:br>
              <a:rPr lang="en-US" dirty="0"/>
            </a:br>
            <a:r>
              <a:rPr lang="en-US" dirty="0" err="1" smtClean="0"/>
              <a:t>labs.ft.com</a:t>
            </a:r>
            <a:r>
              <a:rPr lang="en-US" dirty="0" smtClean="0"/>
              <a:t/>
            </a:r>
            <a:br>
              <a:rPr lang="en-US" dirty="0" smtClean="0"/>
            </a:br>
            <a:r>
              <a:rPr lang="en-US" dirty="0"/>
              <a:t/>
            </a:r>
            <a:br>
              <a:rPr lang="en-US" dirty="0"/>
            </a:br>
            <a:r>
              <a:rPr lang="en-US" dirty="0" err="1" smtClean="0"/>
              <a:t>github.com</a:t>
            </a:r>
            <a:r>
              <a:rPr lang="en-US" dirty="0"/>
              <a:t>/</a:t>
            </a:r>
            <a:r>
              <a:rPr lang="en-US" dirty="0" err="1" smtClean="0"/>
              <a:t>ftlabs</a:t>
            </a:r>
            <a:r>
              <a:rPr lang="en-US" dirty="0" smtClean="0"/>
              <a:t/>
            </a:r>
            <a:br>
              <a:rPr lang="en-US" dirty="0" smtClean="0"/>
            </a:br>
            <a:r>
              <a:rPr lang="en-US" dirty="0"/>
              <a:t/>
            </a:r>
            <a:br>
              <a:rPr lang="en-US" dirty="0"/>
            </a:br>
            <a:r>
              <a:rPr lang="en-US" dirty="0" smtClean="0"/>
              <a:t>@</a:t>
            </a:r>
            <a:r>
              <a:rPr lang="en-US" dirty="0" err="1" smtClean="0"/>
              <a:t>ftlabs</a:t>
            </a:r>
            <a:endParaRPr lang="en-US" dirty="0"/>
          </a:p>
        </p:txBody>
      </p:sp>
    </p:spTree>
    <p:extLst>
      <p:ext uri="{BB962C8B-B14F-4D97-AF65-F5344CB8AC3E}">
        <p14:creationId xmlns:p14="http://schemas.microsoft.com/office/powerpoint/2010/main" val="5153111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 online numbers</a:t>
            </a:r>
            <a:endParaRPr lang="en-US" dirty="0"/>
          </a:p>
        </p:txBody>
      </p:sp>
      <p:sp>
        <p:nvSpPr>
          <p:cNvPr id="3" name="Content Placeholder 2"/>
          <p:cNvSpPr>
            <a:spLocks noGrp="1"/>
          </p:cNvSpPr>
          <p:nvPr>
            <p:ph idx="1"/>
          </p:nvPr>
        </p:nvSpPr>
        <p:spPr/>
        <p:txBody>
          <a:bodyPr/>
          <a:lstStyle/>
          <a:p>
            <a:r>
              <a:rPr lang="en-US" dirty="0" smtClean="0"/>
              <a:t>The FT app has over 4 million users [subscribers and anonymous].</a:t>
            </a:r>
          </a:p>
          <a:p>
            <a:r>
              <a:rPr lang="en-US" dirty="0" smtClean="0"/>
              <a:t>“[Digital] </a:t>
            </a:r>
            <a:r>
              <a:rPr lang="en-US" dirty="0"/>
              <a:t>s</a:t>
            </a:r>
            <a:r>
              <a:rPr lang="en-US" dirty="0" smtClean="0"/>
              <a:t>ubscribers </a:t>
            </a:r>
            <a:r>
              <a:rPr lang="en-US" dirty="0"/>
              <a:t>increasing 24% year on year to almost </a:t>
            </a:r>
            <a:r>
              <a:rPr lang="en-US" dirty="0" smtClean="0"/>
              <a:t>387,000.”</a:t>
            </a:r>
          </a:p>
          <a:p>
            <a:r>
              <a:rPr lang="en-US" dirty="0" smtClean="0"/>
              <a:t>“Mobile </a:t>
            </a:r>
            <a:r>
              <a:rPr lang="en-US" dirty="0"/>
              <a:t>devices now generate 60% of </a:t>
            </a:r>
            <a:r>
              <a:rPr lang="en-US" dirty="0" smtClean="0"/>
              <a:t>[digital] subscriber </a:t>
            </a:r>
            <a:r>
              <a:rPr lang="en-US" dirty="0"/>
              <a:t>consumption, 40% of total traffic and a quarter of new digital subscriptions</a:t>
            </a:r>
            <a:r>
              <a:rPr lang="en-US" dirty="0" smtClean="0"/>
              <a:t>.”</a:t>
            </a:r>
          </a:p>
          <a:p>
            <a:endParaRPr lang="en-US" dirty="0" smtClean="0"/>
          </a:p>
          <a:p>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64806524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 app architecture</a:t>
            </a:r>
            <a:endParaRPr lang="en-US" dirty="0"/>
          </a:p>
        </p:txBody>
      </p:sp>
      <p:sp>
        <p:nvSpPr>
          <p:cNvPr id="3" name="Content Placeholder 2"/>
          <p:cNvSpPr>
            <a:spLocks noGrp="1"/>
          </p:cNvSpPr>
          <p:nvPr>
            <p:ph idx="1"/>
          </p:nvPr>
        </p:nvSpPr>
        <p:spPr/>
        <p:txBody>
          <a:bodyPr/>
          <a:lstStyle/>
          <a:p>
            <a:r>
              <a:rPr lang="en-US" dirty="0" smtClean="0"/>
              <a:t>Offline capable </a:t>
            </a:r>
            <a:r>
              <a:rPr lang="en-US" dirty="0" err="1" smtClean="0"/>
              <a:t>Javascript</a:t>
            </a:r>
            <a:r>
              <a:rPr lang="en-US" dirty="0" smtClean="0"/>
              <a:t>/HTML/CSS front end, which talks to…</a:t>
            </a:r>
          </a:p>
          <a:p>
            <a:r>
              <a:rPr lang="en-US" dirty="0" smtClean="0"/>
              <a:t>Largely PHP backend, which talks to…</a:t>
            </a:r>
          </a:p>
          <a:p>
            <a:r>
              <a:rPr lang="en-US" dirty="0" smtClean="0"/>
              <a:t>FT content infrastructure.</a:t>
            </a:r>
          </a:p>
          <a:p>
            <a:r>
              <a:rPr lang="en-US" dirty="0" err="1" smtClean="0"/>
              <a:t>Git</a:t>
            </a:r>
            <a:r>
              <a:rPr lang="en-US" dirty="0" smtClean="0"/>
              <a:t>, </a:t>
            </a:r>
            <a:r>
              <a:rPr lang="en-US" dirty="0" err="1" smtClean="0"/>
              <a:t>Github</a:t>
            </a:r>
            <a:r>
              <a:rPr lang="en-US" dirty="0" smtClean="0"/>
              <a:t> Enterprise, Jenkins.</a:t>
            </a:r>
          </a:p>
          <a:p>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74180754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FT Labs">
  <a:themeElements>
    <a:clrScheme name="Custom 1">
      <a:dk1>
        <a:srgbClr val="331C54"/>
      </a:dk1>
      <a:lt1>
        <a:srgbClr val="FFF5E9"/>
      </a:lt1>
      <a:dk2>
        <a:srgbClr val="000000"/>
      </a:dk2>
      <a:lt2>
        <a:srgbClr val="FFFFFF"/>
      </a:lt2>
      <a:accent1>
        <a:srgbClr val="00A9E0"/>
      </a:accent1>
      <a:accent2>
        <a:srgbClr val="8F3F6D"/>
      </a:accent2>
      <a:accent3>
        <a:srgbClr val="DD4814"/>
      </a:accent3>
      <a:accent4>
        <a:srgbClr val="FECB00"/>
      </a:accent4>
      <a:accent5>
        <a:srgbClr val="69BE28"/>
      </a:accent5>
      <a:accent6>
        <a:srgbClr val="E59FDB"/>
      </a:accent6>
      <a:hlink>
        <a:srgbClr val="72C7E7"/>
      </a:hlink>
      <a:folHlink>
        <a:srgbClr val="72C7E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33417</TotalTime>
  <Words>2341</Words>
  <Application>Microsoft Macintosh PowerPoint</Application>
  <PresentationFormat>On-screen Show (4:3)</PresentationFormat>
  <Paragraphs>218</Paragraphs>
  <Slides>31</Slides>
  <Notes>31</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FT Labs</vt:lpstr>
      <vt:lpstr>The FT Web App and Automated Testing</vt:lpstr>
      <vt:lpstr>PowerPoint Presentation</vt:lpstr>
      <vt:lpstr>Welcome back to the web</vt:lpstr>
      <vt:lpstr>PowerPoint Presentation</vt:lpstr>
      <vt:lpstr>app.ft.com– same code everywhere.</vt:lpstr>
      <vt:lpstr>app.ft.com– same code everywhere</vt:lpstr>
      <vt:lpstr>FT Labs  labs.ft.com  github.com/ftlabs  @ftlabs</vt:lpstr>
      <vt:lpstr>FT online numbers</vt:lpstr>
      <vt:lpstr>FT app architecture</vt:lpstr>
      <vt:lpstr>How do we stop it from breaking?  Testing  Testing is good</vt:lpstr>
      <vt:lpstr>The software testing pyramid</vt:lpstr>
      <vt:lpstr>Test Pyramid</vt:lpstr>
      <vt:lpstr>What happens when you retrofit automated testing to a project?</vt:lpstr>
      <vt:lpstr>Test Ice-cream</vt:lpstr>
      <vt:lpstr>What are the point of tests?</vt:lpstr>
      <vt:lpstr>What are the point of tests?</vt:lpstr>
      <vt:lpstr>Testing quadrangle</vt:lpstr>
      <vt:lpstr>Where were we 6 months ago?</vt:lpstr>
      <vt:lpstr>Where were we 6 months ago?</vt:lpstr>
      <vt:lpstr>Where are we today?</vt:lpstr>
      <vt:lpstr>Where are we today?</vt:lpstr>
      <vt:lpstr>Functional testing</vt:lpstr>
      <vt:lpstr>Functional testing</vt:lpstr>
      <vt:lpstr>When do we test?</vt:lpstr>
      <vt:lpstr>When do we test?</vt:lpstr>
      <vt:lpstr>Where do we want to go?</vt:lpstr>
      <vt:lpstr>Where do we want to go?</vt:lpstr>
      <vt:lpstr>Summary</vt:lpstr>
      <vt:lpstr>Summary</vt:lpstr>
      <vt:lpstr>Reading and resources</vt:lpstr>
      <vt:lpstr>Thanks!</vt:lpstr>
    </vt:vector>
  </TitlesOfParts>
  <Manager/>
  <Company>FT Labs</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Testing of the FT App</dc:title>
  <dc:subject/>
  <dc:creator>Jim Cresswell</dc:creator>
  <cp:keywords/>
  <dc:description/>
  <cp:lastModifiedBy>Jim Cresswell</cp:lastModifiedBy>
  <cp:revision>489</cp:revision>
  <dcterms:created xsi:type="dcterms:W3CDTF">2012-04-20T20:34:00Z</dcterms:created>
  <dcterms:modified xsi:type="dcterms:W3CDTF">2014-02-05T15:55:53Z</dcterms:modified>
  <cp:category/>
</cp:coreProperties>
</file>

<file path=docProps/thumbnail.jpeg>
</file>